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57" r:id="rId3"/>
    <p:sldId id="258" r:id="rId4"/>
    <p:sldId id="260" r:id="rId5"/>
    <p:sldId id="261" r:id="rId6"/>
    <p:sldId id="264" r:id="rId7"/>
    <p:sldId id="259" r:id="rId8"/>
    <p:sldId id="266" r:id="rId9"/>
    <p:sldId id="262" r:id="rId10"/>
    <p:sldId id="263"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46"/>
  </p:normalViewPr>
  <p:slideViewPr>
    <p:cSldViewPr snapToGrid="0" snapToObjects="1">
      <p:cViewPr varScale="1">
        <p:scale>
          <a:sx n="90" d="100"/>
          <a:sy n="90" d="100"/>
        </p:scale>
        <p:origin x="232"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15DAE6-35C6-4AE1-AC63-C765298904C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73235ED-8ADE-4847-AC1B-076872E38D5A}">
      <dgm:prSet/>
      <dgm:spPr/>
      <dgm:t>
        <a:bodyPr/>
        <a:lstStyle/>
        <a:p>
          <a:pPr>
            <a:lnSpc>
              <a:spcPct val="100000"/>
            </a:lnSpc>
          </a:pPr>
          <a:r>
            <a:rPr lang="en-US"/>
            <a:t>We use vector embeddings to calculate the distance between the supplied abstract and the abstracts in the database. The top 500 abstracts are chosen for analysis</a:t>
          </a:r>
          <a:endParaRPr lang="en-US" dirty="0"/>
        </a:p>
      </dgm:t>
    </dgm:pt>
    <dgm:pt modelId="{E32D7C1B-69AA-4574-870C-A049DA20EDDC}" type="parTrans" cxnId="{D6B5A39C-5938-4A40-A3B4-9C16633FDE1C}">
      <dgm:prSet/>
      <dgm:spPr/>
      <dgm:t>
        <a:bodyPr/>
        <a:lstStyle/>
        <a:p>
          <a:endParaRPr lang="en-US"/>
        </a:p>
      </dgm:t>
    </dgm:pt>
    <dgm:pt modelId="{3BDCE53A-58C5-46A7-977A-0C56BE97FCBC}" type="sibTrans" cxnId="{D6B5A39C-5938-4A40-A3B4-9C16633FDE1C}">
      <dgm:prSet/>
      <dgm:spPr/>
      <dgm:t>
        <a:bodyPr/>
        <a:lstStyle/>
        <a:p>
          <a:endParaRPr lang="en-US"/>
        </a:p>
      </dgm:t>
    </dgm:pt>
    <dgm:pt modelId="{EBAE9091-521C-43BE-80B6-04275D1F1B9F}">
      <dgm:prSet/>
      <dgm:spPr/>
      <dgm:t>
        <a:bodyPr/>
        <a:lstStyle/>
        <a:p>
          <a:pPr>
            <a:lnSpc>
              <a:spcPct val="100000"/>
            </a:lnSpc>
          </a:pPr>
          <a:r>
            <a:rPr lang="en-US"/>
            <a:t>For each paper we calculate a combined score based on similarity, number of citation and the year punished (sometimes there's a surge of interest in a topic for a time period and then it subdues for certain journals)</a:t>
          </a:r>
        </a:p>
      </dgm:t>
    </dgm:pt>
    <dgm:pt modelId="{B2522797-C484-4F75-A007-BAEBC4C787ED}" type="parTrans" cxnId="{08EA6983-7EF9-4C15-8127-B11A6D057F8C}">
      <dgm:prSet/>
      <dgm:spPr/>
      <dgm:t>
        <a:bodyPr/>
        <a:lstStyle/>
        <a:p>
          <a:endParaRPr lang="en-US"/>
        </a:p>
      </dgm:t>
    </dgm:pt>
    <dgm:pt modelId="{627D8A18-6135-4797-9212-AD3FA279C3DD}" type="sibTrans" cxnId="{08EA6983-7EF9-4C15-8127-B11A6D057F8C}">
      <dgm:prSet/>
      <dgm:spPr/>
      <dgm:t>
        <a:bodyPr/>
        <a:lstStyle/>
        <a:p>
          <a:endParaRPr lang="en-US"/>
        </a:p>
      </dgm:t>
    </dgm:pt>
    <dgm:pt modelId="{FA4B8710-ED74-4605-A19A-1E857772CEE7}">
      <dgm:prSet/>
      <dgm:spPr/>
      <dgm:t>
        <a:bodyPr/>
        <a:lstStyle/>
        <a:p>
          <a:pPr>
            <a:lnSpc>
              <a:spcPct val="100000"/>
            </a:lnSpc>
          </a:pPr>
          <a:r>
            <a:rPr lang="en-US"/>
            <a:t>The results are aggregated by journal and a mean score is used to rank journals for recommendation</a:t>
          </a:r>
          <a:endParaRPr lang="en-US" dirty="0"/>
        </a:p>
      </dgm:t>
    </dgm:pt>
    <dgm:pt modelId="{AD39EF2D-A219-44A5-ABB3-D6B1A3CCBADA}" type="parTrans" cxnId="{621F0AC7-6717-4DA9-BC35-102B6709BE9C}">
      <dgm:prSet/>
      <dgm:spPr/>
      <dgm:t>
        <a:bodyPr/>
        <a:lstStyle/>
        <a:p>
          <a:endParaRPr lang="en-US"/>
        </a:p>
      </dgm:t>
    </dgm:pt>
    <dgm:pt modelId="{1F969767-A2AA-4882-95BA-0E8F4AEDC3F3}" type="sibTrans" cxnId="{621F0AC7-6717-4DA9-BC35-102B6709BE9C}">
      <dgm:prSet/>
      <dgm:spPr/>
      <dgm:t>
        <a:bodyPr/>
        <a:lstStyle/>
        <a:p>
          <a:endParaRPr lang="en-US"/>
        </a:p>
      </dgm:t>
    </dgm:pt>
    <dgm:pt modelId="{88C3CED8-4AC1-4442-BDD4-5AD362B31ABF}" type="pres">
      <dgm:prSet presAssocID="{0315DAE6-35C6-4AE1-AC63-C765298904CB}" presName="root" presStyleCnt="0">
        <dgm:presLayoutVars>
          <dgm:dir/>
          <dgm:resizeHandles val="exact"/>
        </dgm:presLayoutVars>
      </dgm:prSet>
      <dgm:spPr/>
    </dgm:pt>
    <dgm:pt modelId="{1DFAA821-3120-4ADC-8161-08F1C750878B}" type="pres">
      <dgm:prSet presAssocID="{773235ED-8ADE-4847-AC1B-076872E38D5A}" presName="compNode" presStyleCnt="0"/>
      <dgm:spPr/>
    </dgm:pt>
    <dgm:pt modelId="{BB2FAEAB-7C13-49F5-9105-AB849746EA41}" type="pres">
      <dgm:prSet presAssocID="{773235ED-8ADE-4847-AC1B-076872E38D5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23CDDDD0-DD00-451D-9D52-63EE0EE6B351}" type="pres">
      <dgm:prSet presAssocID="{773235ED-8ADE-4847-AC1B-076872E38D5A}" presName="spaceRect" presStyleCnt="0"/>
      <dgm:spPr/>
    </dgm:pt>
    <dgm:pt modelId="{64DB712F-7854-4419-9063-02A27E763E2A}" type="pres">
      <dgm:prSet presAssocID="{773235ED-8ADE-4847-AC1B-076872E38D5A}" presName="textRect" presStyleLbl="revTx" presStyleIdx="0" presStyleCnt="3">
        <dgm:presLayoutVars>
          <dgm:chMax val="1"/>
          <dgm:chPref val="1"/>
        </dgm:presLayoutVars>
      </dgm:prSet>
      <dgm:spPr/>
    </dgm:pt>
    <dgm:pt modelId="{4E68F5B1-C71D-4AA0-A1BD-AF205D59B82B}" type="pres">
      <dgm:prSet presAssocID="{3BDCE53A-58C5-46A7-977A-0C56BE97FCBC}" presName="sibTrans" presStyleCnt="0"/>
      <dgm:spPr/>
    </dgm:pt>
    <dgm:pt modelId="{38D8D1A1-059A-4957-A80D-5AC880E6415A}" type="pres">
      <dgm:prSet presAssocID="{EBAE9091-521C-43BE-80B6-04275D1F1B9F}" presName="compNode" presStyleCnt="0"/>
      <dgm:spPr/>
    </dgm:pt>
    <dgm:pt modelId="{CCC012AC-B891-4A40-B7C4-D51B3044EC56}" type="pres">
      <dgm:prSet presAssocID="{EBAE9091-521C-43BE-80B6-04275D1F1B9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7F12B9E6-C8BB-4AAF-9EC6-4B74944BF9D9}" type="pres">
      <dgm:prSet presAssocID="{EBAE9091-521C-43BE-80B6-04275D1F1B9F}" presName="spaceRect" presStyleCnt="0"/>
      <dgm:spPr/>
    </dgm:pt>
    <dgm:pt modelId="{0A6BF232-CEF7-46A7-96C6-58318F61D51F}" type="pres">
      <dgm:prSet presAssocID="{EBAE9091-521C-43BE-80B6-04275D1F1B9F}" presName="textRect" presStyleLbl="revTx" presStyleIdx="1" presStyleCnt="3">
        <dgm:presLayoutVars>
          <dgm:chMax val="1"/>
          <dgm:chPref val="1"/>
        </dgm:presLayoutVars>
      </dgm:prSet>
      <dgm:spPr/>
    </dgm:pt>
    <dgm:pt modelId="{340789EB-C2B0-4BF9-B0A0-6671BCEFA841}" type="pres">
      <dgm:prSet presAssocID="{627D8A18-6135-4797-9212-AD3FA279C3DD}" presName="sibTrans" presStyleCnt="0"/>
      <dgm:spPr/>
    </dgm:pt>
    <dgm:pt modelId="{BFFBBB77-75A1-4035-8CA9-9053A7C3A75F}" type="pres">
      <dgm:prSet presAssocID="{FA4B8710-ED74-4605-A19A-1E857772CEE7}" presName="compNode" presStyleCnt="0"/>
      <dgm:spPr/>
    </dgm:pt>
    <dgm:pt modelId="{5A4FDA2A-946B-414E-AA5F-C4352BBAE1D6}" type="pres">
      <dgm:prSet presAssocID="{FA4B8710-ED74-4605-A19A-1E857772CEE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ilter"/>
        </a:ext>
      </dgm:extLst>
    </dgm:pt>
    <dgm:pt modelId="{B25AE9EB-DF36-4C9B-886D-063482A88549}" type="pres">
      <dgm:prSet presAssocID="{FA4B8710-ED74-4605-A19A-1E857772CEE7}" presName="spaceRect" presStyleCnt="0"/>
      <dgm:spPr/>
    </dgm:pt>
    <dgm:pt modelId="{C1EA1C3E-76FB-432E-BC80-813A5165055C}" type="pres">
      <dgm:prSet presAssocID="{FA4B8710-ED74-4605-A19A-1E857772CEE7}" presName="textRect" presStyleLbl="revTx" presStyleIdx="2" presStyleCnt="3">
        <dgm:presLayoutVars>
          <dgm:chMax val="1"/>
          <dgm:chPref val="1"/>
        </dgm:presLayoutVars>
      </dgm:prSet>
      <dgm:spPr/>
    </dgm:pt>
  </dgm:ptLst>
  <dgm:cxnLst>
    <dgm:cxn modelId="{FD406961-5F85-FD40-8436-E299AA636924}" type="presOf" srcId="{773235ED-8ADE-4847-AC1B-076872E38D5A}" destId="{64DB712F-7854-4419-9063-02A27E763E2A}" srcOrd="0" destOrd="0" presId="urn:microsoft.com/office/officeart/2018/2/layout/IconLabelList"/>
    <dgm:cxn modelId="{FDE1AA66-5B79-784E-A6D0-B6080091CE55}" type="presOf" srcId="{0315DAE6-35C6-4AE1-AC63-C765298904CB}" destId="{88C3CED8-4AC1-4442-BDD4-5AD362B31ABF}" srcOrd="0" destOrd="0" presId="urn:microsoft.com/office/officeart/2018/2/layout/IconLabelList"/>
    <dgm:cxn modelId="{9FF48076-98B3-844C-94ED-24FE626B0916}" type="presOf" srcId="{EBAE9091-521C-43BE-80B6-04275D1F1B9F}" destId="{0A6BF232-CEF7-46A7-96C6-58318F61D51F}" srcOrd="0" destOrd="0" presId="urn:microsoft.com/office/officeart/2018/2/layout/IconLabelList"/>
    <dgm:cxn modelId="{08EA6983-7EF9-4C15-8127-B11A6D057F8C}" srcId="{0315DAE6-35C6-4AE1-AC63-C765298904CB}" destId="{EBAE9091-521C-43BE-80B6-04275D1F1B9F}" srcOrd="1" destOrd="0" parTransId="{B2522797-C484-4F75-A007-BAEBC4C787ED}" sibTransId="{627D8A18-6135-4797-9212-AD3FA279C3DD}"/>
    <dgm:cxn modelId="{65E9FA83-DA34-5E49-A5F2-862CA89C18C4}" type="presOf" srcId="{FA4B8710-ED74-4605-A19A-1E857772CEE7}" destId="{C1EA1C3E-76FB-432E-BC80-813A5165055C}" srcOrd="0" destOrd="0" presId="urn:microsoft.com/office/officeart/2018/2/layout/IconLabelList"/>
    <dgm:cxn modelId="{D6B5A39C-5938-4A40-A3B4-9C16633FDE1C}" srcId="{0315DAE6-35C6-4AE1-AC63-C765298904CB}" destId="{773235ED-8ADE-4847-AC1B-076872E38D5A}" srcOrd="0" destOrd="0" parTransId="{E32D7C1B-69AA-4574-870C-A049DA20EDDC}" sibTransId="{3BDCE53A-58C5-46A7-977A-0C56BE97FCBC}"/>
    <dgm:cxn modelId="{621F0AC7-6717-4DA9-BC35-102B6709BE9C}" srcId="{0315DAE6-35C6-4AE1-AC63-C765298904CB}" destId="{FA4B8710-ED74-4605-A19A-1E857772CEE7}" srcOrd="2" destOrd="0" parTransId="{AD39EF2D-A219-44A5-ABB3-D6B1A3CCBADA}" sibTransId="{1F969767-A2AA-4882-95BA-0E8F4AEDC3F3}"/>
    <dgm:cxn modelId="{C2232048-7E83-7C48-85EA-28747736E8A8}" type="presParOf" srcId="{88C3CED8-4AC1-4442-BDD4-5AD362B31ABF}" destId="{1DFAA821-3120-4ADC-8161-08F1C750878B}" srcOrd="0" destOrd="0" presId="urn:microsoft.com/office/officeart/2018/2/layout/IconLabelList"/>
    <dgm:cxn modelId="{4CD198C6-6155-C24F-B517-9BA2774087CE}" type="presParOf" srcId="{1DFAA821-3120-4ADC-8161-08F1C750878B}" destId="{BB2FAEAB-7C13-49F5-9105-AB849746EA41}" srcOrd="0" destOrd="0" presId="urn:microsoft.com/office/officeart/2018/2/layout/IconLabelList"/>
    <dgm:cxn modelId="{A06FBC2A-D8E7-D84B-A7DE-778DB84645C3}" type="presParOf" srcId="{1DFAA821-3120-4ADC-8161-08F1C750878B}" destId="{23CDDDD0-DD00-451D-9D52-63EE0EE6B351}" srcOrd="1" destOrd="0" presId="urn:microsoft.com/office/officeart/2018/2/layout/IconLabelList"/>
    <dgm:cxn modelId="{7730089B-68B3-0E45-922C-AAA1317EAE9C}" type="presParOf" srcId="{1DFAA821-3120-4ADC-8161-08F1C750878B}" destId="{64DB712F-7854-4419-9063-02A27E763E2A}" srcOrd="2" destOrd="0" presId="urn:microsoft.com/office/officeart/2018/2/layout/IconLabelList"/>
    <dgm:cxn modelId="{4B93D661-76DE-F443-9068-F26C716DC951}" type="presParOf" srcId="{88C3CED8-4AC1-4442-BDD4-5AD362B31ABF}" destId="{4E68F5B1-C71D-4AA0-A1BD-AF205D59B82B}" srcOrd="1" destOrd="0" presId="urn:microsoft.com/office/officeart/2018/2/layout/IconLabelList"/>
    <dgm:cxn modelId="{0791D366-283F-EB4C-9F86-0E4D7064A4C3}" type="presParOf" srcId="{88C3CED8-4AC1-4442-BDD4-5AD362B31ABF}" destId="{38D8D1A1-059A-4957-A80D-5AC880E6415A}" srcOrd="2" destOrd="0" presId="urn:microsoft.com/office/officeart/2018/2/layout/IconLabelList"/>
    <dgm:cxn modelId="{2673B2C0-EA43-2241-A3A2-3E13DE6E2CC4}" type="presParOf" srcId="{38D8D1A1-059A-4957-A80D-5AC880E6415A}" destId="{CCC012AC-B891-4A40-B7C4-D51B3044EC56}" srcOrd="0" destOrd="0" presId="urn:microsoft.com/office/officeart/2018/2/layout/IconLabelList"/>
    <dgm:cxn modelId="{15C23DFC-3E2F-5D4E-A9F9-1A61524D827B}" type="presParOf" srcId="{38D8D1A1-059A-4957-A80D-5AC880E6415A}" destId="{7F12B9E6-C8BB-4AAF-9EC6-4B74944BF9D9}" srcOrd="1" destOrd="0" presId="urn:microsoft.com/office/officeart/2018/2/layout/IconLabelList"/>
    <dgm:cxn modelId="{F8CE10ED-A6F6-C548-94DD-770A9AE11416}" type="presParOf" srcId="{38D8D1A1-059A-4957-A80D-5AC880E6415A}" destId="{0A6BF232-CEF7-46A7-96C6-58318F61D51F}" srcOrd="2" destOrd="0" presId="urn:microsoft.com/office/officeart/2018/2/layout/IconLabelList"/>
    <dgm:cxn modelId="{FB88BF7A-B809-7E4C-AD4F-D33AFE9FC26A}" type="presParOf" srcId="{88C3CED8-4AC1-4442-BDD4-5AD362B31ABF}" destId="{340789EB-C2B0-4BF9-B0A0-6671BCEFA841}" srcOrd="3" destOrd="0" presId="urn:microsoft.com/office/officeart/2018/2/layout/IconLabelList"/>
    <dgm:cxn modelId="{F0F6AA05-2C00-B949-A230-08168EEA3632}" type="presParOf" srcId="{88C3CED8-4AC1-4442-BDD4-5AD362B31ABF}" destId="{BFFBBB77-75A1-4035-8CA9-9053A7C3A75F}" srcOrd="4" destOrd="0" presId="urn:microsoft.com/office/officeart/2018/2/layout/IconLabelList"/>
    <dgm:cxn modelId="{9B11AACD-FF4A-6644-8F3C-A4B47B02A886}" type="presParOf" srcId="{BFFBBB77-75A1-4035-8CA9-9053A7C3A75F}" destId="{5A4FDA2A-946B-414E-AA5F-C4352BBAE1D6}" srcOrd="0" destOrd="0" presId="urn:microsoft.com/office/officeart/2018/2/layout/IconLabelList"/>
    <dgm:cxn modelId="{DA789872-48F1-9041-8488-94E6ECDC6009}" type="presParOf" srcId="{BFFBBB77-75A1-4035-8CA9-9053A7C3A75F}" destId="{B25AE9EB-DF36-4C9B-886D-063482A88549}" srcOrd="1" destOrd="0" presId="urn:microsoft.com/office/officeart/2018/2/layout/IconLabelList"/>
    <dgm:cxn modelId="{3C9A1CDC-45FF-F344-B880-EBDC9C07C6B9}" type="presParOf" srcId="{BFFBBB77-75A1-4035-8CA9-9053A7C3A75F}" destId="{C1EA1C3E-76FB-432E-BC80-813A5165055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A8AEAD-CA08-4A1B-8735-74B011E7BF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11D009A-2ECD-4BB6-BD2B-09374CECC3D6}">
      <dgm:prSet/>
      <dgm:spPr/>
      <dgm:t>
        <a:bodyPr/>
        <a:lstStyle/>
        <a:p>
          <a:pPr>
            <a:lnSpc>
              <a:spcPct val="100000"/>
            </a:lnSpc>
          </a:pPr>
          <a:r>
            <a:rPr lang="en-US" dirty="0"/>
            <a:t>Optimize and test LDA (initial findings and the doc2vec paper hints that it will perform worse then the current method, but can be useful for topic extraction) </a:t>
          </a:r>
        </a:p>
      </dgm:t>
    </dgm:pt>
    <dgm:pt modelId="{79AB2CAE-756C-47B5-8BAD-630D9F8E2F38}" type="parTrans" cxnId="{C02B9586-4271-4D03-A04D-EAAD7DCB81E1}">
      <dgm:prSet/>
      <dgm:spPr/>
      <dgm:t>
        <a:bodyPr/>
        <a:lstStyle/>
        <a:p>
          <a:endParaRPr lang="en-US"/>
        </a:p>
      </dgm:t>
    </dgm:pt>
    <dgm:pt modelId="{FDD46C3B-03B1-4CC8-AA8B-DF16649F82A2}" type="sibTrans" cxnId="{C02B9586-4271-4D03-A04D-EAAD7DCB81E1}">
      <dgm:prSet/>
      <dgm:spPr/>
      <dgm:t>
        <a:bodyPr/>
        <a:lstStyle/>
        <a:p>
          <a:endParaRPr lang="en-US"/>
        </a:p>
      </dgm:t>
    </dgm:pt>
    <dgm:pt modelId="{64E54164-278D-4CC0-BB2F-6F0B8D83D80E}">
      <dgm:prSet/>
      <dgm:spPr/>
      <dgm:t>
        <a:bodyPr/>
        <a:lstStyle/>
        <a:p>
          <a:pPr>
            <a:lnSpc>
              <a:spcPct val="100000"/>
            </a:lnSpc>
          </a:pPr>
          <a:r>
            <a:rPr lang="en-US"/>
            <a:t>Topic extraction</a:t>
          </a:r>
        </a:p>
      </dgm:t>
    </dgm:pt>
    <dgm:pt modelId="{D35A4117-0C68-4146-A8BB-8C37243E901B}" type="parTrans" cxnId="{E60AF80C-ADF9-415C-AFD2-1393B3CF9CEF}">
      <dgm:prSet/>
      <dgm:spPr/>
      <dgm:t>
        <a:bodyPr/>
        <a:lstStyle/>
        <a:p>
          <a:endParaRPr lang="en-US"/>
        </a:p>
      </dgm:t>
    </dgm:pt>
    <dgm:pt modelId="{EEEE3403-BF52-499F-A998-AFB89FB11414}" type="sibTrans" cxnId="{E60AF80C-ADF9-415C-AFD2-1393B3CF9CEF}">
      <dgm:prSet/>
      <dgm:spPr/>
      <dgm:t>
        <a:bodyPr/>
        <a:lstStyle/>
        <a:p>
          <a:endParaRPr lang="en-US"/>
        </a:p>
      </dgm:t>
    </dgm:pt>
    <dgm:pt modelId="{EDB74F86-4059-472A-BAC9-4D02DD2C6BEB}">
      <dgm:prSet/>
      <dgm:spPr/>
      <dgm:t>
        <a:bodyPr/>
        <a:lstStyle/>
        <a:p>
          <a:pPr>
            <a:lnSpc>
              <a:spcPct val="100000"/>
            </a:lnSpc>
          </a:pPr>
          <a:r>
            <a:rPr lang="en-US"/>
            <a:t>Recommend papers to cite</a:t>
          </a:r>
        </a:p>
      </dgm:t>
    </dgm:pt>
    <dgm:pt modelId="{FC26A18C-66B6-4276-9F32-87B97B4A2D18}" type="parTrans" cxnId="{53FF5572-CCEE-4000-940A-A4E16FB99944}">
      <dgm:prSet/>
      <dgm:spPr/>
      <dgm:t>
        <a:bodyPr/>
        <a:lstStyle/>
        <a:p>
          <a:endParaRPr lang="en-US"/>
        </a:p>
      </dgm:t>
    </dgm:pt>
    <dgm:pt modelId="{382E5495-C783-4C69-BB19-87323A17BFC6}" type="sibTrans" cxnId="{53FF5572-CCEE-4000-940A-A4E16FB99944}">
      <dgm:prSet/>
      <dgm:spPr/>
      <dgm:t>
        <a:bodyPr/>
        <a:lstStyle/>
        <a:p>
          <a:endParaRPr lang="en-US"/>
        </a:p>
      </dgm:t>
    </dgm:pt>
    <dgm:pt modelId="{08C377E3-3D1F-4CA0-8B23-123939BC9013}">
      <dgm:prSet/>
      <dgm:spPr/>
      <dgm:t>
        <a:bodyPr/>
        <a:lstStyle/>
        <a:p>
          <a:pPr>
            <a:lnSpc>
              <a:spcPct val="100000"/>
            </a:lnSpc>
          </a:pPr>
          <a:r>
            <a:rPr lang="en-US"/>
            <a:t>Find similar work and cross reference with current citations</a:t>
          </a:r>
        </a:p>
      </dgm:t>
    </dgm:pt>
    <dgm:pt modelId="{F964EB2B-BAED-420D-84CA-9E97D6CED414}" type="parTrans" cxnId="{745AAB76-D3EC-4114-852E-DB7F415AFDF4}">
      <dgm:prSet/>
      <dgm:spPr/>
      <dgm:t>
        <a:bodyPr/>
        <a:lstStyle/>
        <a:p>
          <a:endParaRPr lang="en-US"/>
        </a:p>
      </dgm:t>
    </dgm:pt>
    <dgm:pt modelId="{23921582-4395-43FE-A558-079296C35BAF}" type="sibTrans" cxnId="{745AAB76-D3EC-4114-852E-DB7F415AFDF4}">
      <dgm:prSet/>
      <dgm:spPr/>
      <dgm:t>
        <a:bodyPr/>
        <a:lstStyle/>
        <a:p>
          <a:endParaRPr lang="en-US"/>
        </a:p>
      </dgm:t>
    </dgm:pt>
    <dgm:pt modelId="{936AFC45-F156-4EB1-8B71-CC29E0779003}">
      <dgm:prSet/>
      <dgm:spPr/>
      <dgm:t>
        <a:bodyPr/>
        <a:lstStyle/>
        <a:p>
          <a:pPr>
            <a:lnSpc>
              <a:spcPct val="100000"/>
            </a:lnSpc>
          </a:pPr>
          <a:r>
            <a:rPr lang="en-US"/>
            <a:t>Build authors graph for papers similar to the abstract submitted to find main influencer in the field</a:t>
          </a:r>
        </a:p>
      </dgm:t>
    </dgm:pt>
    <dgm:pt modelId="{3AC804A3-BAE1-44C0-B265-3F5E784724F3}" type="parTrans" cxnId="{EF65DA05-F597-483F-A299-05DD44BD5FE5}">
      <dgm:prSet/>
      <dgm:spPr/>
      <dgm:t>
        <a:bodyPr/>
        <a:lstStyle/>
        <a:p>
          <a:endParaRPr lang="en-US"/>
        </a:p>
      </dgm:t>
    </dgm:pt>
    <dgm:pt modelId="{855C9AEE-94B3-4003-830F-BFBC4121795C}" type="sibTrans" cxnId="{EF65DA05-F597-483F-A299-05DD44BD5FE5}">
      <dgm:prSet/>
      <dgm:spPr/>
      <dgm:t>
        <a:bodyPr/>
        <a:lstStyle/>
        <a:p>
          <a:endParaRPr lang="en-US"/>
        </a:p>
      </dgm:t>
    </dgm:pt>
    <dgm:pt modelId="{218B10D1-5B03-4080-98AD-D8896D7825B3}" type="pres">
      <dgm:prSet presAssocID="{EBA8AEAD-CA08-4A1B-8735-74B011E7BFC4}" presName="root" presStyleCnt="0">
        <dgm:presLayoutVars>
          <dgm:dir/>
          <dgm:resizeHandles val="exact"/>
        </dgm:presLayoutVars>
      </dgm:prSet>
      <dgm:spPr/>
    </dgm:pt>
    <dgm:pt modelId="{6E31167F-76EF-4E9C-947A-B8FA1D2AE1C6}" type="pres">
      <dgm:prSet presAssocID="{711D009A-2ECD-4BB6-BD2B-09374CECC3D6}" presName="compNode" presStyleCnt="0"/>
      <dgm:spPr/>
    </dgm:pt>
    <dgm:pt modelId="{60A48EF7-F6C6-4E84-AA44-63895FC736FA}" type="pres">
      <dgm:prSet presAssocID="{711D009A-2ECD-4BB6-BD2B-09374CECC3D6}" presName="bgRect" presStyleLbl="bgShp" presStyleIdx="0" presStyleCnt="5"/>
      <dgm:spPr/>
    </dgm:pt>
    <dgm:pt modelId="{D6467EFF-8472-4B34-A03C-6A61B5D5913F}" type="pres">
      <dgm:prSet presAssocID="{711D009A-2ECD-4BB6-BD2B-09374CECC3D6}"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wspaper"/>
        </a:ext>
      </dgm:extLst>
    </dgm:pt>
    <dgm:pt modelId="{23E557DB-B93C-4ED7-8AAE-5F080998D58E}" type="pres">
      <dgm:prSet presAssocID="{711D009A-2ECD-4BB6-BD2B-09374CECC3D6}" presName="spaceRect" presStyleCnt="0"/>
      <dgm:spPr/>
    </dgm:pt>
    <dgm:pt modelId="{8348EE0A-1ACD-4314-B49B-E6B363492557}" type="pres">
      <dgm:prSet presAssocID="{711D009A-2ECD-4BB6-BD2B-09374CECC3D6}" presName="parTx" presStyleLbl="revTx" presStyleIdx="0" presStyleCnt="5">
        <dgm:presLayoutVars>
          <dgm:chMax val="0"/>
          <dgm:chPref val="0"/>
        </dgm:presLayoutVars>
      </dgm:prSet>
      <dgm:spPr/>
    </dgm:pt>
    <dgm:pt modelId="{718F13D4-323B-4AB2-89E8-7BF5BC2590E4}" type="pres">
      <dgm:prSet presAssocID="{FDD46C3B-03B1-4CC8-AA8B-DF16649F82A2}" presName="sibTrans" presStyleCnt="0"/>
      <dgm:spPr/>
    </dgm:pt>
    <dgm:pt modelId="{DBAF6134-03EE-4691-85F6-D911E1798845}" type="pres">
      <dgm:prSet presAssocID="{64E54164-278D-4CC0-BB2F-6F0B8D83D80E}" presName="compNode" presStyleCnt="0"/>
      <dgm:spPr/>
    </dgm:pt>
    <dgm:pt modelId="{A031D0F7-9889-4BCE-974A-97548809993A}" type="pres">
      <dgm:prSet presAssocID="{64E54164-278D-4CC0-BB2F-6F0B8D83D80E}" presName="bgRect" presStyleLbl="bgShp" presStyleIdx="1" presStyleCnt="5"/>
      <dgm:spPr/>
    </dgm:pt>
    <dgm:pt modelId="{7AD4C6AB-1568-49D7-BA03-B8DD0B12E24E}" type="pres">
      <dgm:prSet presAssocID="{64E54164-278D-4CC0-BB2F-6F0B8D83D80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lowchart"/>
        </a:ext>
      </dgm:extLst>
    </dgm:pt>
    <dgm:pt modelId="{141079AA-CD66-4DDD-8253-1B5BEE22B0EA}" type="pres">
      <dgm:prSet presAssocID="{64E54164-278D-4CC0-BB2F-6F0B8D83D80E}" presName="spaceRect" presStyleCnt="0"/>
      <dgm:spPr/>
    </dgm:pt>
    <dgm:pt modelId="{FAD38D4E-249D-46F8-A966-CEF6002586BF}" type="pres">
      <dgm:prSet presAssocID="{64E54164-278D-4CC0-BB2F-6F0B8D83D80E}" presName="parTx" presStyleLbl="revTx" presStyleIdx="1" presStyleCnt="5">
        <dgm:presLayoutVars>
          <dgm:chMax val="0"/>
          <dgm:chPref val="0"/>
        </dgm:presLayoutVars>
      </dgm:prSet>
      <dgm:spPr/>
    </dgm:pt>
    <dgm:pt modelId="{A4FDEEC7-B81A-4472-AA72-FFD65026B5A6}" type="pres">
      <dgm:prSet presAssocID="{EEEE3403-BF52-499F-A998-AFB89FB11414}" presName="sibTrans" presStyleCnt="0"/>
      <dgm:spPr/>
    </dgm:pt>
    <dgm:pt modelId="{DB5C9CC9-2C24-492A-81DD-DAF76D8484B0}" type="pres">
      <dgm:prSet presAssocID="{EDB74F86-4059-472A-BAC9-4D02DD2C6BEB}" presName="compNode" presStyleCnt="0"/>
      <dgm:spPr/>
    </dgm:pt>
    <dgm:pt modelId="{452559AF-C77E-436F-A783-BFAD8EE5569A}" type="pres">
      <dgm:prSet presAssocID="{EDB74F86-4059-472A-BAC9-4D02DD2C6BEB}" presName="bgRect" presStyleLbl="bgShp" presStyleIdx="2" presStyleCnt="5"/>
      <dgm:spPr/>
    </dgm:pt>
    <dgm:pt modelId="{0A88C426-1B40-47BB-939D-3282C0BD7C51}" type="pres">
      <dgm:prSet presAssocID="{EDB74F86-4059-472A-BAC9-4D02DD2C6B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Quotation Mark"/>
        </a:ext>
      </dgm:extLst>
    </dgm:pt>
    <dgm:pt modelId="{FD4E2CA4-2DB0-4691-AEB9-51DF6518134F}" type="pres">
      <dgm:prSet presAssocID="{EDB74F86-4059-472A-BAC9-4D02DD2C6BEB}" presName="spaceRect" presStyleCnt="0"/>
      <dgm:spPr/>
    </dgm:pt>
    <dgm:pt modelId="{ADE76192-D231-4B80-B15B-0ED4E5A96ABB}" type="pres">
      <dgm:prSet presAssocID="{EDB74F86-4059-472A-BAC9-4D02DD2C6BEB}" presName="parTx" presStyleLbl="revTx" presStyleIdx="2" presStyleCnt="5">
        <dgm:presLayoutVars>
          <dgm:chMax val="0"/>
          <dgm:chPref val="0"/>
        </dgm:presLayoutVars>
      </dgm:prSet>
      <dgm:spPr/>
    </dgm:pt>
    <dgm:pt modelId="{FCEC26C5-C26F-4864-B952-2C9FEC048BC2}" type="pres">
      <dgm:prSet presAssocID="{382E5495-C783-4C69-BB19-87323A17BFC6}" presName="sibTrans" presStyleCnt="0"/>
      <dgm:spPr/>
    </dgm:pt>
    <dgm:pt modelId="{F7F45749-EAC6-4EF1-85AE-F25B39233996}" type="pres">
      <dgm:prSet presAssocID="{08C377E3-3D1F-4CA0-8B23-123939BC9013}" presName="compNode" presStyleCnt="0"/>
      <dgm:spPr/>
    </dgm:pt>
    <dgm:pt modelId="{CD4366F7-F76B-4088-8045-2F3C83459661}" type="pres">
      <dgm:prSet presAssocID="{08C377E3-3D1F-4CA0-8B23-123939BC9013}" presName="bgRect" presStyleLbl="bgShp" presStyleIdx="3" presStyleCnt="5"/>
      <dgm:spPr/>
    </dgm:pt>
    <dgm:pt modelId="{DDA2CDF7-C3A0-451E-8750-E9063EB5A3D6}" type="pres">
      <dgm:prSet presAssocID="{08C377E3-3D1F-4CA0-8B23-123939BC901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16ED93D9-7950-47AD-BFD3-9D06BDF32D13}" type="pres">
      <dgm:prSet presAssocID="{08C377E3-3D1F-4CA0-8B23-123939BC9013}" presName="spaceRect" presStyleCnt="0"/>
      <dgm:spPr/>
    </dgm:pt>
    <dgm:pt modelId="{80D2E612-9521-4788-B134-E82863629AA2}" type="pres">
      <dgm:prSet presAssocID="{08C377E3-3D1F-4CA0-8B23-123939BC9013}" presName="parTx" presStyleLbl="revTx" presStyleIdx="3" presStyleCnt="5">
        <dgm:presLayoutVars>
          <dgm:chMax val="0"/>
          <dgm:chPref val="0"/>
        </dgm:presLayoutVars>
      </dgm:prSet>
      <dgm:spPr/>
    </dgm:pt>
    <dgm:pt modelId="{4FF5212F-B851-4391-ADE9-BA3B0C0113FB}" type="pres">
      <dgm:prSet presAssocID="{23921582-4395-43FE-A558-079296C35BAF}" presName="sibTrans" presStyleCnt="0"/>
      <dgm:spPr/>
    </dgm:pt>
    <dgm:pt modelId="{A12536EE-596A-4669-ABCD-0B7396D370D7}" type="pres">
      <dgm:prSet presAssocID="{936AFC45-F156-4EB1-8B71-CC29E0779003}" presName="compNode" presStyleCnt="0"/>
      <dgm:spPr/>
    </dgm:pt>
    <dgm:pt modelId="{A03AF1AE-D631-4E54-AFE6-4E3775CF8E47}" type="pres">
      <dgm:prSet presAssocID="{936AFC45-F156-4EB1-8B71-CC29E0779003}" presName="bgRect" presStyleLbl="bgShp" presStyleIdx="4" presStyleCnt="5"/>
      <dgm:spPr/>
    </dgm:pt>
    <dgm:pt modelId="{0F581AD6-C35F-4964-85D5-F65288C665D3}" type="pres">
      <dgm:prSet presAssocID="{936AFC45-F156-4EB1-8B71-CC29E077900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onnections"/>
        </a:ext>
      </dgm:extLst>
    </dgm:pt>
    <dgm:pt modelId="{5DBDA978-7918-4330-97A5-8F82FA1D3B94}" type="pres">
      <dgm:prSet presAssocID="{936AFC45-F156-4EB1-8B71-CC29E0779003}" presName="spaceRect" presStyleCnt="0"/>
      <dgm:spPr/>
    </dgm:pt>
    <dgm:pt modelId="{EE068561-BAEA-4248-9E57-583067377685}" type="pres">
      <dgm:prSet presAssocID="{936AFC45-F156-4EB1-8B71-CC29E0779003}" presName="parTx" presStyleLbl="revTx" presStyleIdx="4" presStyleCnt="5">
        <dgm:presLayoutVars>
          <dgm:chMax val="0"/>
          <dgm:chPref val="0"/>
        </dgm:presLayoutVars>
      </dgm:prSet>
      <dgm:spPr/>
    </dgm:pt>
  </dgm:ptLst>
  <dgm:cxnLst>
    <dgm:cxn modelId="{EF65DA05-F597-483F-A299-05DD44BD5FE5}" srcId="{EBA8AEAD-CA08-4A1B-8735-74B011E7BFC4}" destId="{936AFC45-F156-4EB1-8B71-CC29E0779003}" srcOrd="4" destOrd="0" parTransId="{3AC804A3-BAE1-44C0-B265-3F5E784724F3}" sibTransId="{855C9AEE-94B3-4003-830F-BFBC4121795C}"/>
    <dgm:cxn modelId="{E60AF80C-ADF9-415C-AFD2-1393B3CF9CEF}" srcId="{EBA8AEAD-CA08-4A1B-8735-74B011E7BFC4}" destId="{64E54164-278D-4CC0-BB2F-6F0B8D83D80E}" srcOrd="1" destOrd="0" parTransId="{D35A4117-0C68-4146-A8BB-8C37243E901B}" sibTransId="{EEEE3403-BF52-499F-A998-AFB89FB11414}"/>
    <dgm:cxn modelId="{53FF5572-CCEE-4000-940A-A4E16FB99944}" srcId="{EBA8AEAD-CA08-4A1B-8735-74B011E7BFC4}" destId="{EDB74F86-4059-472A-BAC9-4D02DD2C6BEB}" srcOrd="2" destOrd="0" parTransId="{FC26A18C-66B6-4276-9F32-87B97B4A2D18}" sibTransId="{382E5495-C783-4C69-BB19-87323A17BFC6}"/>
    <dgm:cxn modelId="{745AAB76-D3EC-4114-852E-DB7F415AFDF4}" srcId="{EBA8AEAD-CA08-4A1B-8735-74B011E7BFC4}" destId="{08C377E3-3D1F-4CA0-8B23-123939BC9013}" srcOrd="3" destOrd="0" parTransId="{F964EB2B-BAED-420D-84CA-9E97D6CED414}" sibTransId="{23921582-4395-43FE-A558-079296C35BAF}"/>
    <dgm:cxn modelId="{81158786-B4D6-9E4E-8A04-CBB7C393D440}" type="presOf" srcId="{EDB74F86-4059-472A-BAC9-4D02DD2C6BEB}" destId="{ADE76192-D231-4B80-B15B-0ED4E5A96ABB}" srcOrd="0" destOrd="0" presId="urn:microsoft.com/office/officeart/2018/2/layout/IconVerticalSolidList"/>
    <dgm:cxn modelId="{C02B9586-4271-4D03-A04D-EAAD7DCB81E1}" srcId="{EBA8AEAD-CA08-4A1B-8735-74B011E7BFC4}" destId="{711D009A-2ECD-4BB6-BD2B-09374CECC3D6}" srcOrd="0" destOrd="0" parTransId="{79AB2CAE-756C-47B5-8BAD-630D9F8E2F38}" sibTransId="{FDD46C3B-03B1-4CC8-AA8B-DF16649F82A2}"/>
    <dgm:cxn modelId="{76607489-ABBD-3E48-A88C-A5383285B05E}" type="presOf" srcId="{64E54164-278D-4CC0-BB2F-6F0B8D83D80E}" destId="{FAD38D4E-249D-46F8-A966-CEF6002586BF}" srcOrd="0" destOrd="0" presId="urn:microsoft.com/office/officeart/2018/2/layout/IconVerticalSolidList"/>
    <dgm:cxn modelId="{0721A38C-E432-FE4B-9F20-2EEEFD199F2B}" type="presOf" srcId="{936AFC45-F156-4EB1-8B71-CC29E0779003}" destId="{EE068561-BAEA-4248-9E57-583067377685}" srcOrd="0" destOrd="0" presId="urn:microsoft.com/office/officeart/2018/2/layout/IconVerticalSolidList"/>
    <dgm:cxn modelId="{ECF1C692-8985-EF41-ADEC-79396DEE059D}" type="presOf" srcId="{08C377E3-3D1F-4CA0-8B23-123939BC9013}" destId="{80D2E612-9521-4788-B134-E82863629AA2}" srcOrd="0" destOrd="0" presId="urn:microsoft.com/office/officeart/2018/2/layout/IconVerticalSolidList"/>
    <dgm:cxn modelId="{B416D3C8-48F6-3041-8B56-094656D8DDCE}" type="presOf" srcId="{EBA8AEAD-CA08-4A1B-8735-74B011E7BFC4}" destId="{218B10D1-5B03-4080-98AD-D8896D7825B3}" srcOrd="0" destOrd="0" presId="urn:microsoft.com/office/officeart/2018/2/layout/IconVerticalSolidList"/>
    <dgm:cxn modelId="{60020CD2-BF52-6A49-B0A7-DCA3CE7B015D}" type="presOf" srcId="{711D009A-2ECD-4BB6-BD2B-09374CECC3D6}" destId="{8348EE0A-1ACD-4314-B49B-E6B363492557}" srcOrd="0" destOrd="0" presId="urn:microsoft.com/office/officeart/2018/2/layout/IconVerticalSolidList"/>
    <dgm:cxn modelId="{129E0EC9-EC88-AA46-8F6B-1E46A1593525}" type="presParOf" srcId="{218B10D1-5B03-4080-98AD-D8896D7825B3}" destId="{6E31167F-76EF-4E9C-947A-B8FA1D2AE1C6}" srcOrd="0" destOrd="0" presId="urn:microsoft.com/office/officeart/2018/2/layout/IconVerticalSolidList"/>
    <dgm:cxn modelId="{5508366C-4D84-B248-AD34-E10E6A380C7B}" type="presParOf" srcId="{6E31167F-76EF-4E9C-947A-B8FA1D2AE1C6}" destId="{60A48EF7-F6C6-4E84-AA44-63895FC736FA}" srcOrd="0" destOrd="0" presId="urn:microsoft.com/office/officeart/2018/2/layout/IconVerticalSolidList"/>
    <dgm:cxn modelId="{6BF55815-0ECE-C34E-9B2D-62B3F13BF620}" type="presParOf" srcId="{6E31167F-76EF-4E9C-947A-B8FA1D2AE1C6}" destId="{D6467EFF-8472-4B34-A03C-6A61B5D5913F}" srcOrd="1" destOrd="0" presId="urn:microsoft.com/office/officeart/2018/2/layout/IconVerticalSolidList"/>
    <dgm:cxn modelId="{6E078397-3E05-A545-9142-B8E6395AECD0}" type="presParOf" srcId="{6E31167F-76EF-4E9C-947A-B8FA1D2AE1C6}" destId="{23E557DB-B93C-4ED7-8AAE-5F080998D58E}" srcOrd="2" destOrd="0" presId="urn:microsoft.com/office/officeart/2018/2/layout/IconVerticalSolidList"/>
    <dgm:cxn modelId="{B100A3B2-17FB-A84B-9273-CABC153C674B}" type="presParOf" srcId="{6E31167F-76EF-4E9C-947A-B8FA1D2AE1C6}" destId="{8348EE0A-1ACD-4314-B49B-E6B363492557}" srcOrd="3" destOrd="0" presId="urn:microsoft.com/office/officeart/2018/2/layout/IconVerticalSolidList"/>
    <dgm:cxn modelId="{2F22BE92-8FD3-DA4D-9CAF-2CEE77065E15}" type="presParOf" srcId="{218B10D1-5B03-4080-98AD-D8896D7825B3}" destId="{718F13D4-323B-4AB2-89E8-7BF5BC2590E4}" srcOrd="1" destOrd="0" presId="urn:microsoft.com/office/officeart/2018/2/layout/IconVerticalSolidList"/>
    <dgm:cxn modelId="{F359E809-3AEB-6B4E-A262-58A03FB9E644}" type="presParOf" srcId="{218B10D1-5B03-4080-98AD-D8896D7825B3}" destId="{DBAF6134-03EE-4691-85F6-D911E1798845}" srcOrd="2" destOrd="0" presId="urn:microsoft.com/office/officeart/2018/2/layout/IconVerticalSolidList"/>
    <dgm:cxn modelId="{2B464B03-EDF4-B240-A7E5-5B261677178B}" type="presParOf" srcId="{DBAF6134-03EE-4691-85F6-D911E1798845}" destId="{A031D0F7-9889-4BCE-974A-97548809993A}" srcOrd="0" destOrd="0" presId="urn:microsoft.com/office/officeart/2018/2/layout/IconVerticalSolidList"/>
    <dgm:cxn modelId="{0F43CCA2-052E-594D-9F58-CEFCC8638D41}" type="presParOf" srcId="{DBAF6134-03EE-4691-85F6-D911E1798845}" destId="{7AD4C6AB-1568-49D7-BA03-B8DD0B12E24E}" srcOrd="1" destOrd="0" presId="urn:microsoft.com/office/officeart/2018/2/layout/IconVerticalSolidList"/>
    <dgm:cxn modelId="{C3D54952-2F68-0343-86D9-D66F22E0E5FB}" type="presParOf" srcId="{DBAF6134-03EE-4691-85F6-D911E1798845}" destId="{141079AA-CD66-4DDD-8253-1B5BEE22B0EA}" srcOrd="2" destOrd="0" presId="urn:microsoft.com/office/officeart/2018/2/layout/IconVerticalSolidList"/>
    <dgm:cxn modelId="{1A746EE7-1036-B14B-A371-6B825D74AB70}" type="presParOf" srcId="{DBAF6134-03EE-4691-85F6-D911E1798845}" destId="{FAD38D4E-249D-46F8-A966-CEF6002586BF}" srcOrd="3" destOrd="0" presId="urn:microsoft.com/office/officeart/2018/2/layout/IconVerticalSolidList"/>
    <dgm:cxn modelId="{1A09C5ED-4281-4E4E-B0E4-91BF1A1ADA57}" type="presParOf" srcId="{218B10D1-5B03-4080-98AD-D8896D7825B3}" destId="{A4FDEEC7-B81A-4472-AA72-FFD65026B5A6}" srcOrd="3" destOrd="0" presId="urn:microsoft.com/office/officeart/2018/2/layout/IconVerticalSolidList"/>
    <dgm:cxn modelId="{0923F160-07CA-5040-9927-693631BB75CC}" type="presParOf" srcId="{218B10D1-5B03-4080-98AD-D8896D7825B3}" destId="{DB5C9CC9-2C24-492A-81DD-DAF76D8484B0}" srcOrd="4" destOrd="0" presId="urn:microsoft.com/office/officeart/2018/2/layout/IconVerticalSolidList"/>
    <dgm:cxn modelId="{FDCB6F1B-0C00-3A4E-AE74-64333D7B0C3E}" type="presParOf" srcId="{DB5C9CC9-2C24-492A-81DD-DAF76D8484B0}" destId="{452559AF-C77E-436F-A783-BFAD8EE5569A}" srcOrd="0" destOrd="0" presId="urn:microsoft.com/office/officeart/2018/2/layout/IconVerticalSolidList"/>
    <dgm:cxn modelId="{9F3686DD-51B7-1348-96D8-5E1C81C6E750}" type="presParOf" srcId="{DB5C9CC9-2C24-492A-81DD-DAF76D8484B0}" destId="{0A88C426-1B40-47BB-939D-3282C0BD7C51}" srcOrd="1" destOrd="0" presId="urn:microsoft.com/office/officeart/2018/2/layout/IconVerticalSolidList"/>
    <dgm:cxn modelId="{EFF9889C-F0F5-0348-9E5C-5348E3B2CEE9}" type="presParOf" srcId="{DB5C9CC9-2C24-492A-81DD-DAF76D8484B0}" destId="{FD4E2CA4-2DB0-4691-AEB9-51DF6518134F}" srcOrd="2" destOrd="0" presId="urn:microsoft.com/office/officeart/2018/2/layout/IconVerticalSolidList"/>
    <dgm:cxn modelId="{D36C5F40-22D4-6E4A-B3A0-D21B3C2D26BD}" type="presParOf" srcId="{DB5C9CC9-2C24-492A-81DD-DAF76D8484B0}" destId="{ADE76192-D231-4B80-B15B-0ED4E5A96ABB}" srcOrd="3" destOrd="0" presId="urn:microsoft.com/office/officeart/2018/2/layout/IconVerticalSolidList"/>
    <dgm:cxn modelId="{D935B9FB-CE2B-0945-B763-5B85C8FC287E}" type="presParOf" srcId="{218B10D1-5B03-4080-98AD-D8896D7825B3}" destId="{FCEC26C5-C26F-4864-B952-2C9FEC048BC2}" srcOrd="5" destOrd="0" presId="urn:microsoft.com/office/officeart/2018/2/layout/IconVerticalSolidList"/>
    <dgm:cxn modelId="{421EEE29-56BF-5F49-917A-1F7453C3C9D7}" type="presParOf" srcId="{218B10D1-5B03-4080-98AD-D8896D7825B3}" destId="{F7F45749-EAC6-4EF1-85AE-F25B39233996}" srcOrd="6" destOrd="0" presId="urn:microsoft.com/office/officeart/2018/2/layout/IconVerticalSolidList"/>
    <dgm:cxn modelId="{B148D46D-9AB9-D844-8BB9-6618139A26EE}" type="presParOf" srcId="{F7F45749-EAC6-4EF1-85AE-F25B39233996}" destId="{CD4366F7-F76B-4088-8045-2F3C83459661}" srcOrd="0" destOrd="0" presId="urn:microsoft.com/office/officeart/2018/2/layout/IconVerticalSolidList"/>
    <dgm:cxn modelId="{68AB1DE3-BD45-194E-AF61-9C075E6AB79D}" type="presParOf" srcId="{F7F45749-EAC6-4EF1-85AE-F25B39233996}" destId="{DDA2CDF7-C3A0-451E-8750-E9063EB5A3D6}" srcOrd="1" destOrd="0" presId="urn:microsoft.com/office/officeart/2018/2/layout/IconVerticalSolidList"/>
    <dgm:cxn modelId="{20AD8DF6-F5AE-D145-84E3-98BF33C6A99A}" type="presParOf" srcId="{F7F45749-EAC6-4EF1-85AE-F25B39233996}" destId="{16ED93D9-7950-47AD-BFD3-9D06BDF32D13}" srcOrd="2" destOrd="0" presId="urn:microsoft.com/office/officeart/2018/2/layout/IconVerticalSolidList"/>
    <dgm:cxn modelId="{743B3797-ECB6-9A4B-9488-A32B68A847AD}" type="presParOf" srcId="{F7F45749-EAC6-4EF1-85AE-F25B39233996}" destId="{80D2E612-9521-4788-B134-E82863629AA2}" srcOrd="3" destOrd="0" presId="urn:microsoft.com/office/officeart/2018/2/layout/IconVerticalSolidList"/>
    <dgm:cxn modelId="{8264DDF4-D40E-DD4E-B8C9-AFC8C5894B3B}" type="presParOf" srcId="{218B10D1-5B03-4080-98AD-D8896D7825B3}" destId="{4FF5212F-B851-4391-ADE9-BA3B0C0113FB}" srcOrd="7" destOrd="0" presId="urn:microsoft.com/office/officeart/2018/2/layout/IconVerticalSolidList"/>
    <dgm:cxn modelId="{BBE3DE9A-D7A6-6F4D-8CF3-42ECFF826A07}" type="presParOf" srcId="{218B10D1-5B03-4080-98AD-D8896D7825B3}" destId="{A12536EE-596A-4669-ABCD-0B7396D370D7}" srcOrd="8" destOrd="0" presId="urn:microsoft.com/office/officeart/2018/2/layout/IconVerticalSolidList"/>
    <dgm:cxn modelId="{51EA0BEE-ED82-FE43-8290-A7185C70E7ED}" type="presParOf" srcId="{A12536EE-596A-4669-ABCD-0B7396D370D7}" destId="{A03AF1AE-D631-4E54-AFE6-4E3775CF8E47}" srcOrd="0" destOrd="0" presId="urn:microsoft.com/office/officeart/2018/2/layout/IconVerticalSolidList"/>
    <dgm:cxn modelId="{D2117321-566B-CB4A-8D86-7C3E32A8EE9E}" type="presParOf" srcId="{A12536EE-596A-4669-ABCD-0B7396D370D7}" destId="{0F581AD6-C35F-4964-85D5-F65288C665D3}" srcOrd="1" destOrd="0" presId="urn:microsoft.com/office/officeart/2018/2/layout/IconVerticalSolidList"/>
    <dgm:cxn modelId="{3B260649-ED66-7947-98E1-C571E3F4AF0E}" type="presParOf" srcId="{A12536EE-596A-4669-ABCD-0B7396D370D7}" destId="{5DBDA978-7918-4330-97A5-8F82FA1D3B94}" srcOrd="2" destOrd="0" presId="urn:microsoft.com/office/officeart/2018/2/layout/IconVerticalSolidList"/>
    <dgm:cxn modelId="{3D1FF903-B1BD-D846-9B3D-9C381B18C87A}" type="presParOf" srcId="{A12536EE-596A-4669-ABCD-0B7396D370D7}" destId="{EE068561-BAEA-4248-9E57-5830673776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FAEAB-7C13-49F5-9105-AB849746EA41}">
      <dsp:nvSpPr>
        <dsp:cNvPr id="0" name=""/>
        <dsp:cNvSpPr/>
      </dsp:nvSpPr>
      <dsp:spPr>
        <a:xfrm>
          <a:off x="886140" y="622038"/>
          <a:ext cx="1096719" cy="109671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DB712F-7854-4419-9063-02A27E763E2A}">
      <dsp:nvSpPr>
        <dsp:cNvPr id="0" name=""/>
        <dsp:cNvSpPr/>
      </dsp:nvSpPr>
      <dsp:spPr>
        <a:xfrm>
          <a:off x="215922" y="2114711"/>
          <a:ext cx="2437154" cy="114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 use vector embeddings to calculate the distance between the supplied abstract and the abstracts in the database. The top 500 abstracts are chosen for analysis</a:t>
          </a:r>
          <a:endParaRPr lang="en-US" sz="1100" kern="1200" dirty="0"/>
        </a:p>
      </dsp:txBody>
      <dsp:txXfrm>
        <a:off x="215922" y="2114711"/>
        <a:ext cx="2437154" cy="1144687"/>
      </dsp:txXfrm>
    </dsp:sp>
    <dsp:sp modelId="{CCC012AC-B891-4A40-B7C4-D51B3044EC56}">
      <dsp:nvSpPr>
        <dsp:cNvPr id="0" name=""/>
        <dsp:cNvSpPr/>
      </dsp:nvSpPr>
      <dsp:spPr>
        <a:xfrm>
          <a:off x="3749796" y="622038"/>
          <a:ext cx="1096719" cy="1096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6BF232-CEF7-46A7-96C6-58318F61D51F}">
      <dsp:nvSpPr>
        <dsp:cNvPr id="0" name=""/>
        <dsp:cNvSpPr/>
      </dsp:nvSpPr>
      <dsp:spPr>
        <a:xfrm>
          <a:off x="3079578" y="2114711"/>
          <a:ext cx="2437154" cy="114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For each paper we calculate a combined score based on similarity, number of citation and the year punished (sometimes there's a surge of interest in a topic for a time period and then it subdues for certain journals)</a:t>
          </a:r>
        </a:p>
      </dsp:txBody>
      <dsp:txXfrm>
        <a:off x="3079578" y="2114711"/>
        <a:ext cx="2437154" cy="1144687"/>
      </dsp:txXfrm>
    </dsp:sp>
    <dsp:sp modelId="{5A4FDA2A-946B-414E-AA5F-C4352BBAE1D6}">
      <dsp:nvSpPr>
        <dsp:cNvPr id="0" name=""/>
        <dsp:cNvSpPr/>
      </dsp:nvSpPr>
      <dsp:spPr>
        <a:xfrm>
          <a:off x="6613452" y="622038"/>
          <a:ext cx="1096719" cy="109671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EA1C3E-76FB-432E-BC80-813A5165055C}">
      <dsp:nvSpPr>
        <dsp:cNvPr id="0" name=""/>
        <dsp:cNvSpPr/>
      </dsp:nvSpPr>
      <dsp:spPr>
        <a:xfrm>
          <a:off x="5943235" y="2114711"/>
          <a:ext cx="2437154" cy="114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results are aggregated by journal and a mean score is used to rank journals for recommendation</a:t>
          </a:r>
          <a:endParaRPr lang="en-US" sz="1100" kern="1200" dirty="0"/>
        </a:p>
      </dsp:txBody>
      <dsp:txXfrm>
        <a:off x="5943235" y="2114711"/>
        <a:ext cx="2437154" cy="114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48EF7-F6C6-4E84-AA44-63895FC736FA}">
      <dsp:nvSpPr>
        <dsp:cNvPr id="0" name=""/>
        <dsp:cNvSpPr/>
      </dsp:nvSpPr>
      <dsp:spPr>
        <a:xfrm>
          <a:off x="0" y="3198"/>
          <a:ext cx="9618133" cy="681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467EFF-8472-4B34-A03C-6A61B5D5913F}">
      <dsp:nvSpPr>
        <dsp:cNvPr id="0" name=""/>
        <dsp:cNvSpPr/>
      </dsp:nvSpPr>
      <dsp:spPr>
        <a:xfrm>
          <a:off x="206057" y="156463"/>
          <a:ext cx="374649" cy="37464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48EE0A-1ACD-4314-B49B-E6B363492557}">
      <dsp:nvSpPr>
        <dsp:cNvPr id="0" name=""/>
        <dsp:cNvSpPr/>
      </dsp:nvSpPr>
      <dsp:spPr>
        <a:xfrm>
          <a:off x="786764" y="3198"/>
          <a:ext cx="8831368" cy="681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92" tIns="72092" rIns="72092" bIns="72092" numCol="1" spcCol="1270" anchor="ctr" anchorCtr="0">
          <a:noAutofit/>
        </a:bodyPr>
        <a:lstStyle/>
        <a:p>
          <a:pPr marL="0" lvl="0" indent="0" algn="l" defTabSz="800100">
            <a:lnSpc>
              <a:spcPct val="100000"/>
            </a:lnSpc>
            <a:spcBef>
              <a:spcPct val="0"/>
            </a:spcBef>
            <a:spcAft>
              <a:spcPct val="35000"/>
            </a:spcAft>
            <a:buNone/>
          </a:pPr>
          <a:r>
            <a:rPr lang="en-US" sz="1800" kern="1200" dirty="0"/>
            <a:t>Optimize and test LDA (initial findings and the doc2vec paper hints that it will perform worse then the current method, but can be useful for topic extraction) </a:t>
          </a:r>
        </a:p>
      </dsp:txBody>
      <dsp:txXfrm>
        <a:off x="786764" y="3198"/>
        <a:ext cx="8831368" cy="681180"/>
      </dsp:txXfrm>
    </dsp:sp>
    <dsp:sp modelId="{A031D0F7-9889-4BCE-974A-97548809993A}">
      <dsp:nvSpPr>
        <dsp:cNvPr id="0" name=""/>
        <dsp:cNvSpPr/>
      </dsp:nvSpPr>
      <dsp:spPr>
        <a:xfrm>
          <a:off x="0" y="854674"/>
          <a:ext cx="9618133" cy="681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D4C6AB-1568-49D7-BA03-B8DD0B12E24E}">
      <dsp:nvSpPr>
        <dsp:cNvPr id="0" name=""/>
        <dsp:cNvSpPr/>
      </dsp:nvSpPr>
      <dsp:spPr>
        <a:xfrm>
          <a:off x="206057" y="1007939"/>
          <a:ext cx="374649" cy="37464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D38D4E-249D-46F8-A966-CEF6002586BF}">
      <dsp:nvSpPr>
        <dsp:cNvPr id="0" name=""/>
        <dsp:cNvSpPr/>
      </dsp:nvSpPr>
      <dsp:spPr>
        <a:xfrm>
          <a:off x="786764" y="854674"/>
          <a:ext cx="8831368" cy="681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92" tIns="72092" rIns="72092" bIns="72092" numCol="1" spcCol="1270" anchor="ctr" anchorCtr="0">
          <a:noAutofit/>
        </a:bodyPr>
        <a:lstStyle/>
        <a:p>
          <a:pPr marL="0" lvl="0" indent="0" algn="l" defTabSz="800100">
            <a:lnSpc>
              <a:spcPct val="100000"/>
            </a:lnSpc>
            <a:spcBef>
              <a:spcPct val="0"/>
            </a:spcBef>
            <a:spcAft>
              <a:spcPct val="35000"/>
            </a:spcAft>
            <a:buNone/>
          </a:pPr>
          <a:r>
            <a:rPr lang="en-US" sz="1800" kern="1200"/>
            <a:t>Topic extraction</a:t>
          </a:r>
        </a:p>
      </dsp:txBody>
      <dsp:txXfrm>
        <a:off x="786764" y="854674"/>
        <a:ext cx="8831368" cy="681180"/>
      </dsp:txXfrm>
    </dsp:sp>
    <dsp:sp modelId="{452559AF-C77E-436F-A783-BFAD8EE5569A}">
      <dsp:nvSpPr>
        <dsp:cNvPr id="0" name=""/>
        <dsp:cNvSpPr/>
      </dsp:nvSpPr>
      <dsp:spPr>
        <a:xfrm>
          <a:off x="0" y="1706150"/>
          <a:ext cx="9618133" cy="681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8C426-1B40-47BB-939D-3282C0BD7C51}">
      <dsp:nvSpPr>
        <dsp:cNvPr id="0" name=""/>
        <dsp:cNvSpPr/>
      </dsp:nvSpPr>
      <dsp:spPr>
        <a:xfrm>
          <a:off x="206057" y="1859416"/>
          <a:ext cx="374649" cy="3746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E76192-D231-4B80-B15B-0ED4E5A96ABB}">
      <dsp:nvSpPr>
        <dsp:cNvPr id="0" name=""/>
        <dsp:cNvSpPr/>
      </dsp:nvSpPr>
      <dsp:spPr>
        <a:xfrm>
          <a:off x="786764" y="1706150"/>
          <a:ext cx="8831368" cy="681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92" tIns="72092" rIns="72092" bIns="72092" numCol="1" spcCol="1270" anchor="ctr" anchorCtr="0">
          <a:noAutofit/>
        </a:bodyPr>
        <a:lstStyle/>
        <a:p>
          <a:pPr marL="0" lvl="0" indent="0" algn="l" defTabSz="800100">
            <a:lnSpc>
              <a:spcPct val="100000"/>
            </a:lnSpc>
            <a:spcBef>
              <a:spcPct val="0"/>
            </a:spcBef>
            <a:spcAft>
              <a:spcPct val="35000"/>
            </a:spcAft>
            <a:buNone/>
          </a:pPr>
          <a:r>
            <a:rPr lang="en-US" sz="1800" kern="1200"/>
            <a:t>Recommend papers to cite</a:t>
          </a:r>
        </a:p>
      </dsp:txBody>
      <dsp:txXfrm>
        <a:off x="786764" y="1706150"/>
        <a:ext cx="8831368" cy="681180"/>
      </dsp:txXfrm>
    </dsp:sp>
    <dsp:sp modelId="{CD4366F7-F76B-4088-8045-2F3C83459661}">
      <dsp:nvSpPr>
        <dsp:cNvPr id="0" name=""/>
        <dsp:cNvSpPr/>
      </dsp:nvSpPr>
      <dsp:spPr>
        <a:xfrm>
          <a:off x="0" y="2557626"/>
          <a:ext cx="9618133" cy="681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A2CDF7-C3A0-451E-8750-E9063EB5A3D6}">
      <dsp:nvSpPr>
        <dsp:cNvPr id="0" name=""/>
        <dsp:cNvSpPr/>
      </dsp:nvSpPr>
      <dsp:spPr>
        <a:xfrm>
          <a:off x="206057" y="2710892"/>
          <a:ext cx="374649" cy="3746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D2E612-9521-4788-B134-E82863629AA2}">
      <dsp:nvSpPr>
        <dsp:cNvPr id="0" name=""/>
        <dsp:cNvSpPr/>
      </dsp:nvSpPr>
      <dsp:spPr>
        <a:xfrm>
          <a:off x="786764" y="2557626"/>
          <a:ext cx="8831368" cy="681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92" tIns="72092" rIns="72092" bIns="72092" numCol="1" spcCol="1270" anchor="ctr" anchorCtr="0">
          <a:noAutofit/>
        </a:bodyPr>
        <a:lstStyle/>
        <a:p>
          <a:pPr marL="0" lvl="0" indent="0" algn="l" defTabSz="800100">
            <a:lnSpc>
              <a:spcPct val="100000"/>
            </a:lnSpc>
            <a:spcBef>
              <a:spcPct val="0"/>
            </a:spcBef>
            <a:spcAft>
              <a:spcPct val="35000"/>
            </a:spcAft>
            <a:buNone/>
          </a:pPr>
          <a:r>
            <a:rPr lang="en-US" sz="1800" kern="1200"/>
            <a:t>Find similar work and cross reference with current citations</a:t>
          </a:r>
        </a:p>
      </dsp:txBody>
      <dsp:txXfrm>
        <a:off x="786764" y="2557626"/>
        <a:ext cx="8831368" cy="681180"/>
      </dsp:txXfrm>
    </dsp:sp>
    <dsp:sp modelId="{A03AF1AE-D631-4E54-AFE6-4E3775CF8E47}">
      <dsp:nvSpPr>
        <dsp:cNvPr id="0" name=""/>
        <dsp:cNvSpPr/>
      </dsp:nvSpPr>
      <dsp:spPr>
        <a:xfrm>
          <a:off x="0" y="3409102"/>
          <a:ext cx="9618133" cy="681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581AD6-C35F-4964-85D5-F65288C665D3}">
      <dsp:nvSpPr>
        <dsp:cNvPr id="0" name=""/>
        <dsp:cNvSpPr/>
      </dsp:nvSpPr>
      <dsp:spPr>
        <a:xfrm>
          <a:off x="206057" y="3562368"/>
          <a:ext cx="374649" cy="3746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068561-BAEA-4248-9E57-583067377685}">
      <dsp:nvSpPr>
        <dsp:cNvPr id="0" name=""/>
        <dsp:cNvSpPr/>
      </dsp:nvSpPr>
      <dsp:spPr>
        <a:xfrm>
          <a:off x="786764" y="3409102"/>
          <a:ext cx="8831368" cy="681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92" tIns="72092" rIns="72092" bIns="72092" numCol="1" spcCol="1270" anchor="ctr" anchorCtr="0">
          <a:noAutofit/>
        </a:bodyPr>
        <a:lstStyle/>
        <a:p>
          <a:pPr marL="0" lvl="0" indent="0" algn="l" defTabSz="800100">
            <a:lnSpc>
              <a:spcPct val="100000"/>
            </a:lnSpc>
            <a:spcBef>
              <a:spcPct val="0"/>
            </a:spcBef>
            <a:spcAft>
              <a:spcPct val="35000"/>
            </a:spcAft>
            <a:buNone/>
          </a:pPr>
          <a:r>
            <a:rPr lang="en-US" sz="1800" kern="1200"/>
            <a:t>Build authors graph for papers similar to the abstract submitted to find main influencer in the field</a:t>
          </a:r>
        </a:p>
      </dsp:txBody>
      <dsp:txXfrm>
        <a:off x="786764" y="3409102"/>
        <a:ext cx="8831368" cy="6811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5861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7022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5144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6183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97991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8216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47828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659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2233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6632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46568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099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5167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8001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365959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4/17/19</a:t>
            </a:fld>
            <a:endParaRPr lang="en-US" dirty="0"/>
          </a:p>
        </p:txBody>
      </p:sp>
    </p:spTree>
    <p:extLst>
      <p:ext uri="{BB962C8B-B14F-4D97-AF65-F5344CB8AC3E}">
        <p14:creationId xmlns:p14="http://schemas.microsoft.com/office/powerpoint/2010/main" val="159418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4/17/19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411819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labs.semanticscholar.org/corp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9">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lumMod val="75000"/>
              <a:alpha val="88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ABBF91C-F491-7044-B452-B425CC75A254}"/>
              </a:ext>
            </a:extLst>
          </p:cNvPr>
          <p:cNvSpPr>
            <a:spLocks noGrp="1"/>
          </p:cNvSpPr>
          <p:nvPr>
            <p:ph type="ctrTitle"/>
          </p:nvPr>
        </p:nvSpPr>
        <p:spPr>
          <a:xfrm>
            <a:off x="1507067" y="1397000"/>
            <a:ext cx="7766936" cy="2653836"/>
          </a:xfrm>
        </p:spPr>
        <p:txBody>
          <a:bodyPr>
            <a:noAutofit/>
          </a:bodyPr>
          <a:lstStyle/>
          <a:p>
            <a:pPr algn="ctr"/>
            <a:r>
              <a:rPr lang="en-US" sz="4400" b="1" dirty="0"/>
              <a:t>Recommended Journals for Publication Based on Paper Abstract.</a:t>
            </a:r>
            <a:br>
              <a:rPr lang="en-US" sz="4400" b="1" dirty="0"/>
            </a:br>
            <a:endParaRPr lang="en-US" sz="4400" dirty="0"/>
          </a:p>
        </p:txBody>
      </p:sp>
      <p:sp>
        <p:nvSpPr>
          <p:cNvPr id="18"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20030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0"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1" name="Straight Connector 10">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A screenshot of a social media post&#10;&#10;Description automatically generated">
            <a:extLst>
              <a:ext uri="{FF2B5EF4-FFF2-40B4-BE49-F238E27FC236}">
                <a16:creationId xmlns:a16="http://schemas.microsoft.com/office/drawing/2014/main" id="{73497F30-226F-5D43-BABE-5CE0883F6E17}"/>
              </a:ext>
            </a:extLst>
          </p:cNvPr>
          <p:cNvPicPr>
            <a:picLocks noChangeAspect="1"/>
          </p:cNvPicPr>
          <p:nvPr/>
        </p:nvPicPr>
        <p:blipFill>
          <a:blip r:embed="rId2"/>
          <a:stretch>
            <a:fillRect/>
          </a:stretch>
        </p:blipFill>
        <p:spPr>
          <a:xfrm>
            <a:off x="1600201" y="609600"/>
            <a:ext cx="7623152" cy="4497659"/>
          </a:xfrm>
          <a:prstGeom prst="rect">
            <a:avLst/>
          </a:prstGeom>
        </p:spPr>
      </p:pic>
      <p:sp>
        <p:nvSpPr>
          <p:cNvPr id="28" name="Title 1">
            <a:extLst>
              <a:ext uri="{FF2B5EF4-FFF2-40B4-BE49-F238E27FC236}">
                <a16:creationId xmlns:a16="http://schemas.microsoft.com/office/drawing/2014/main" id="{A65332CD-D09D-794C-B985-89459C7ED586}"/>
              </a:ext>
            </a:extLst>
          </p:cNvPr>
          <p:cNvSpPr>
            <a:spLocks noGrp="1"/>
          </p:cNvSpPr>
          <p:nvPr>
            <p:ph type="title"/>
          </p:nvPr>
        </p:nvSpPr>
        <p:spPr>
          <a:xfrm>
            <a:off x="1312925" y="5107259"/>
            <a:ext cx="7673975" cy="1371600"/>
          </a:xfrm>
        </p:spPr>
        <p:txBody>
          <a:bodyPr>
            <a:normAutofit/>
          </a:bodyPr>
          <a:lstStyle/>
          <a:p>
            <a:r>
              <a:rPr lang="en-US" dirty="0"/>
              <a:t>The final product</a:t>
            </a:r>
            <a:br>
              <a:rPr lang="en-US" dirty="0"/>
            </a:br>
            <a:r>
              <a:rPr lang="en-US" sz="2200" dirty="0"/>
              <a:t>Testing on one of my own papers, the results are the exact ones I would consider publishing at</a:t>
            </a:r>
            <a:endParaRPr lang="en-US" dirty="0"/>
          </a:p>
        </p:txBody>
      </p:sp>
    </p:spTree>
    <p:extLst>
      <p:ext uri="{BB962C8B-B14F-4D97-AF65-F5344CB8AC3E}">
        <p14:creationId xmlns:p14="http://schemas.microsoft.com/office/powerpoint/2010/main" val="543707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9B0BE-73E5-D844-A458-5538CD54FFB8}"/>
              </a:ext>
            </a:extLst>
          </p:cNvPr>
          <p:cNvSpPr>
            <a:spLocks noGrp="1"/>
          </p:cNvSpPr>
          <p:nvPr>
            <p:ph type="title"/>
          </p:nvPr>
        </p:nvSpPr>
        <p:spPr>
          <a:xfrm>
            <a:off x="1286933" y="609600"/>
            <a:ext cx="10197494" cy="1099457"/>
          </a:xfrm>
        </p:spPr>
        <p:txBody>
          <a:bodyPr>
            <a:normAutofit/>
          </a:bodyPr>
          <a:lstStyle/>
          <a:p>
            <a:r>
              <a:rPr lang="en-US"/>
              <a:t>Future work</a:t>
            </a:r>
          </a:p>
        </p:txBody>
      </p:sp>
      <p:sp>
        <p:nvSpPr>
          <p:cNvPr id="46" name="Isosceles Triangle 45">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1" name="Content Placeholder 2">
            <a:extLst>
              <a:ext uri="{FF2B5EF4-FFF2-40B4-BE49-F238E27FC236}">
                <a16:creationId xmlns:a16="http://schemas.microsoft.com/office/drawing/2014/main" id="{D4B58B70-ECCD-40BC-8FED-3B291FDA4E9D}"/>
              </a:ext>
            </a:extLst>
          </p:cNvPr>
          <p:cNvGraphicFramePr>
            <a:graphicFrameLocks noGrp="1"/>
          </p:cNvGraphicFramePr>
          <p:nvPr>
            <p:ph idx="1"/>
            <p:extLst>
              <p:ext uri="{D42A27DB-BD31-4B8C-83A1-F6EECF244321}">
                <p14:modId xmlns:p14="http://schemas.microsoft.com/office/powerpoint/2010/main" val="2981906095"/>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9314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99CC2-3223-6D49-94C3-1576A7FB4947}"/>
              </a:ext>
            </a:extLst>
          </p:cNvPr>
          <p:cNvSpPr>
            <a:spLocks noGrp="1"/>
          </p:cNvSpPr>
          <p:nvPr>
            <p:ph type="title"/>
          </p:nvPr>
        </p:nvSpPr>
        <p:spPr>
          <a:xfrm>
            <a:off x="1043950" y="1179151"/>
            <a:ext cx="3300646" cy="4463889"/>
          </a:xfrm>
        </p:spPr>
        <p:txBody>
          <a:bodyPr anchor="ctr">
            <a:normAutofit/>
          </a:bodyPr>
          <a:lstStyle/>
          <a:p>
            <a:r>
              <a:rPr lang="en-US" b="1"/>
              <a:t>Overview</a:t>
            </a:r>
            <a:br>
              <a:rPr lang="en-US" b="1"/>
            </a:br>
            <a:endParaRPr lang="en-US" dirty="0"/>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9B097F-5FDE-B84C-9BFE-9EB7D07B9B3C}"/>
              </a:ext>
            </a:extLst>
          </p:cNvPr>
          <p:cNvSpPr>
            <a:spLocks noGrp="1"/>
          </p:cNvSpPr>
          <p:nvPr>
            <p:ph idx="1"/>
          </p:nvPr>
        </p:nvSpPr>
        <p:spPr>
          <a:xfrm>
            <a:off x="4978918" y="1109145"/>
            <a:ext cx="6341016" cy="4603900"/>
          </a:xfrm>
        </p:spPr>
        <p:txBody>
          <a:bodyPr anchor="ctr">
            <a:normAutofit/>
          </a:bodyPr>
          <a:lstStyle/>
          <a:p>
            <a:pPr marL="0" indent="0">
              <a:lnSpc>
                <a:spcPct val="90000"/>
              </a:lnSpc>
              <a:buNone/>
            </a:pPr>
            <a:r>
              <a:rPr lang="en-US" dirty="0"/>
              <a:t>Finding the right journal to publish your paper in is not always a trivial task. While usually authors write their paper with a target journal in mind in case of rejection there are not always obvious alternatives. Moreover, the target journal may just be a biased decision based on the author previous experience and does not guarantee that the article will get the best exposure. In this project I propose to build a recommender system which can identify the best journal candidates for publication based on paper abstract similarity. The underlying assumption of this system is that journals who publish high volume of articles which are similar to the proposed paper will give the best exposure and acceptance chances.</a:t>
            </a:r>
          </a:p>
          <a:p>
            <a:pPr marL="0" indent="0">
              <a:lnSpc>
                <a:spcPct val="90000"/>
              </a:lnSpc>
              <a:buNone/>
            </a:pPr>
            <a:br>
              <a:rPr lang="en-US" dirty="0"/>
            </a:br>
            <a:endParaRPr lang="en-US" dirty="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4218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9CC2-3223-6D49-94C3-1576A7FB4947}"/>
              </a:ext>
            </a:extLst>
          </p:cNvPr>
          <p:cNvSpPr>
            <a:spLocks noGrp="1"/>
          </p:cNvSpPr>
          <p:nvPr>
            <p:ph type="title"/>
          </p:nvPr>
        </p:nvSpPr>
        <p:spPr>
          <a:xfrm>
            <a:off x="1043950" y="1179151"/>
            <a:ext cx="3300646" cy="4463889"/>
          </a:xfrm>
        </p:spPr>
        <p:txBody>
          <a:bodyPr anchor="ctr">
            <a:normAutofit/>
          </a:bodyPr>
          <a:lstStyle/>
          <a:p>
            <a:r>
              <a:rPr lang="en-US" b="1" dirty="0"/>
              <a:t>Dataset</a:t>
            </a:r>
            <a:br>
              <a:rPr lang="en-US" b="1" dirty="0"/>
            </a:br>
            <a:endParaRPr lang="en-US" dirty="0"/>
          </a:p>
        </p:txBody>
      </p:sp>
      <p:sp>
        <p:nvSpPr>
          <p:cNvPr id="3" name="Content Placeholder 2">
            <a:extLst>
              <a:ext uri="{FF2B5EF4-FFF2-40B4-BE49-F238E27FC236}">
                <a16:creationId xmlns:a16="http://schemas.microsoft.com/office/drawing/2014/main" id="{729B097F-5FDE-B84C-9BFE-9EB7D07B9B3C}"/>
              </a:ext>
            </a:extLst>
          </p:cNvPr>
          <p:cNvSpPr>
            <a:spLocks noGrp="1"/>
          </p:cNvSpPr>
          <p:nvPr>
            <p:ph idx="1"/>
          </p:nvPr>
        </p:nvSpPr>
        <p:spPr>
          <a:xfrm>
            <a:off x="4978917" y="1109145"/>
            <a:ext cx="6573745" cy="4622582"/>
          </a:xfrm>
        </p:spPr>
        <p:txBody>
          <a:bodyPr anchor="ctr">
            <a:normAutofit/>
          </a:bodyPr>
          <a:lstStyle/>
          <a:p>
            <a:pPr marL="0" indent="0">
              <a:lnSpc>
                <a:spcPct val="90000"/>
              </a:lnSpc>
              <a:buNone/>
            </a:pPr>
            <a:r>
              <a:rPr lang="en-US" dirty="0"/>
              <a:t>The data will be downloaded from the Semantic Scholar </a:t>
            </a:r>
            <a:r>
              <a:rPr lang="en-US" b="1" dirty="0">
                <a:hlinkClick r:id="rId2"/>
              </a:rPr>
              <a:t>Open Research Corpus </a:t>
            </a:r>
            <a:r>
              <a:rPr lang="en-US" dirty="0"/>
              <a:t>which contains over 39 million records of published articles. The records contain journal name, author name and abstract among other fields.</a:t>
            </a:r>
          </a:p>
          <a:p>
            <a:pPr marL="0" indent="0">
              <a:lnSpc>
                <a:spcPct val="90000"/>
              </a:lnSpc>
              <a:buNone/>
            </a:pPr>
            <a:r>
              <a:rPr lang="en-US" dirty="0"/>
              <a:t>The data is distributed as 30 </a:t>
            </a:r>
            <a:r>
              <a:rPr lang="en-US" dirty="0" err="1"/>
              <a:t>json</a:t>
            </a:r>
            <a:r>
              <a:rPr lang="en-US" dirty="0"/>
              <a:t> files. The data itself is not clean and contain many entries with missing values and gibberish text as needs some cleaning. As our main interest is in the journal and abstract fields, entries with missing/corrupt data in those fields were deleted.  </a:t>
            </a:r>
          </a:p>
          <a:p>
            <a:pPr marL="0" indent="0">
              <a:lnSpc>
                <a:spcPct val="90000"/>
              </a:lnSpc>
              <a:buNone/>
            </a:pPr>
            <a:br>
              <a:rPr lang="en-US" dirty="0"/>
            </a:br>
            <a:endParaRPr lang="en-US" dirty="0"/>
          </a:p>
        </p:txBody>
      </p:sp>
      <p:pic>
        <p:nvPicPr>
          <p:cNvPr id="4" name="Picture 3">
            <a:extLst>
              <a:ext uri="{FF2B5EF4-FFF2-40B4-BE49-F238E27FC236}">
                <a16:creationId xmlns:a16="http://schemas.microsoft.com/office/drawing/2014/main" id="{80478D09-3816-E749-8A5D-BA8B266CB887}"/>
              </a:ext>
            </a:extLst>
          </p:cNvPr>
          <p:cNvPicPr>
            <a:picLocks noChangeAspect="1"/>
          </p:cNvPicPr>
          <p:nvPr/>
        </p:nvPicPr>
        <p:blipFill>
          <a:blip r:embed="rId3"/>
          <a:stretch>
            <a:fillRect/>
          </a:stretch>
        </p:blipFill>
        <p:spPr>
          <a:xfrm>
            <a:off x="4978917" y="1276350"/>
            <a:ext cx="774700" cy="647700"/>
          </a:xfrm>
          <a:prstGeom prst="rect">
            <a:avLst/>
          </a:prstGeom>
        </p:spPr>
      </p:pic>
    </p:spTree>
    <p:extLst>
      <p:ext uri="{BB962C8B-B14F-4D97-AF65-F5344CB8AC3E}">
        <p14:creationId xmlns:p14="http://schemas.microsoft.com/office/powerpoint/2010/main" val="2688074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A342F6-ED29-7E44-83F1-C9E6C020CA0E}"/>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b="1" dirty="0"/>
              <a:t>EDA</a:t>
            </a:r>
            <a:br>
              <a:rPr lang="en-US" b="1" dirty="0"/>
            </a:br>
            <a:endParaRPr lang="en-US" dirty="0"/>
          </a:p>
        </p:txBody>
      </p:sp>
      <p:sp>
        <p:nvSpPr>
          <p:cNvPr id="5" name="Title 1">
            <a:extLst>
              <a:ext uri="{FF2B5EF4-FFF2-40B4-BE49-F238E27FC236}">
                <a16:creationId xmlns:a16="http://schemas.microsoft.com/office/drawing/2014/main" id="{5B01A412-5526-5A4D-B752-79D5A78D58BC}"/>
              </a:ext>
            </a:extLst>
          </p:cNvPr>
          <p:cNvSpPr txBox="1">
            <a:spLocks/>
          </p:cNvSpPr>
          <p:nvPr/>
        </p:nvSpPr>
        <p:spPr>
          <a:xfrm>
            <a:off x="4063160" y="2160589"/>
            <a:ext cx="5207839" cy="3880773"/>
          </a:xfrm>
          <a:prstGeom prst="rect">
            <a:avLst/>
          </a:prstGeom>
        </p:spPr>
        <p:txBody>
          <a:bodyPr vert="horz" lIns="91440" tIns="45720" rIns="91440" bIns="45720" rtlCol="0">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Bef>
                <a:spcPts val="1000"/>
              </a:spcBef>
              <a:buClr>
                <a:schemeClr val="accent1"/>
              </a:buClr>
              <a:buSzPct val="80000"/>
              <a:buFont typeface="Wingdings 3" charset="2"/>
              <a:buChar char=""/>
            </a:pPr>
            <a:r>
              <a:rPr lang="en-US" sz="2300" b="1">
                <a:solidFill>
                  <a:schemeClr val="tx1">
                    <a:lumMod val="75000"/>
                    <a:lumOff val="25000"/>
                  </a:schemeClr>
                </a:solidFill>
                <a:latin typeface="+mn-lt"/>
                <a:ea typeface="+mn-ea"/>
                <a:cs typeface="+mn-cs"/>
              </a:rPr>
              <a:t>The plot shows the distribution of papers as a function of language</a:t>
            </a:r>
          </a:p>
          <a:p>
            <a:pPr>
              <a:lnSpc>
                <a:spcPct val="90000"/>
              </a:lnSpc>
              <a:spcBef>
                <a:spcPts val="1000"/>
              </a:spcBef>
              <a:buClr>
                <a:schemeClr val="accent1"/>
              </a:buClr>
              <a:buSzPct val="80000"/>
              <a:buFont typeface="Wingdings 3" charset="2"/>
              <a:buChar char=""/>
            </a:pPr>
            <a:endParaRPr lang="en-US" sz="2300" b="1">
              <a:solidFill>
                <a:schemeClr val="tx1">
                  <a:lumMod val="75000"/>
                  <a:lumOff val="25000"/>
                </a:schemeClr>
              </a:solidFill>
              <a:latin typeface="+mn-lt"/>
              <a:ea typeface="+mn-ea"/>
              <a:cs typeface="+mn-cs"/>
            </a:endParaRPr>
          </a:p>
          <a:p>
            <a:pPr>
              <a:lnSpc>
                <a:spcPct val="90000"/>
              </a:lnSpc>
              <a:spcBef>
                <a:spcPts val="1000"/>
              </a:spcBef>
              <a:buClr>
                <a:schemeClr val="accent1"/>
              </a:buClr>
              <a:buSzPct val="80000"/>
              <a:buFont typeface="Wingdings 3" charset="2"/>
              <a:buChar char=""/>
            </a:pPr>
            <a:r>
              <a:rPr lang="en-US" sz="2300" b="1">
                <a:solidFill>
                  <a:schemeClr val="tx1">
                    <a:lumMod val="75000"/>
                    <a:lumOff val="25000"/>
                  </a:schemeClr>
                </a:solidFill>
                <a:latin typeface="+mn-lt"/>
                <a:ea typeface="+mn-ea"/>
                <a:cs typeface="+mn-cs"/>
              </a:rPr>
              <a:t>English is by far the most popular language (98.7% of the total publications)</a:t>
            </a:r>
          </a:p>
          <a:p>
            <a:pPr>
              <a:lnSpc>
                <a:spcPct val="90000"/>
              </a:lnSpc>
              <a:spcBef>
                <a:spcPts val="1000"/>
              </a:spcBef>
              <a:buClr>
                <a:schemeClr val="accent1"/>
              </a:buClr>
              <a:buSzPct val="80000"/>
              <a:buFont typeface="Wingdings 3" charset="2"/>
              <a:buChar char=""/>
            </a:pPr>
            <a:endParaRPr lang="en-US" sz="2300" b="1">
              <a:solidFill>
                <a:schemeClr val="tx1">
                  <a:lumMod val="75000"/>
                  <a:lumOff val="25000"/>
                </a:schemeClr>
              </a:solidFill>
              <a:latin typeface="+mn-lt"/>
              <a:ea typeface="+mn-ea"/>
              <a:cs typeface="+mn-cs"/>
            </a:endParaRPr>
          </a:p>
          <a:p>
            <a:pPr>
              <a:lnSpc>
                <a:spcPct val="90000"/>
              </a:lnSpc>
              <a:spcBef>
                <a:spcPts val="1000"/>
              </a:spcBef>
              <a:buClr>
                <a:schemeClr val="accent1"/>
              </a:buClr>
              <a:buSzPct val="80000"/>
              <a:buFont typeface="Wingdings 3" charset="2"/>
              <a:buChar char=""/>
            </a:pPr>
            <a:r>
              <a:rPr lang="en-US" sz="2300">
                <a:solidFill>
                  <a:schemeClr val="tx1">
                    <a:lumMod val="75000"/>
                    <a:lumOff val="25000"/>
                  </a:schemeClr>
                </a:solidFill>
                <a:latin typeface="+mn-lt"/>
                <a:ea typeface="+mn-ea"/>
                <a:cs typeface="+mn-cs"/>
              </a:rPr>
              <a:t>In the final analysis only the abstracts that were identified as English will be taken into account. </a:t>
            </a:r>
          </a:p>
        </p:txBody>
      </p:sp>
      <p:pic>
        <p:nvPicPr>
          <p:cNvPr id="15" name="Picture 14">
            <a:extLst>
              <a:ext uri="{FF2B5EF4-FFF2-40B4-BE49-F238E27FC236}">
                <a16:creationId xmlns:a16="http://schemas.microsoft.com/office/drawing/2014/main" id="{4ED89B58-12FB-0A43-BCD8-2E43F7BC7F0F}"/>
              </a:ext>
            </a:extLst>
          </p:cNvPr>
          <p:cNvPicPr>
            <a:picLocks noChangeAspect="1"/>
          </p:cNvPicPr>
          <p:nvPr/>
        </p:nvPicPr>
        <p:blipFill rotWithShape="1">
          <a:blip r:embed="rId2"/>
          <a:srcRect l="13854" r="13857"/>
          <a:stretch/>
        </p:blipFill>
        <p:spPr>
          <a:xfrm>
            <a:off x="677334" y="2159331"/>
            <a:ext cx="3144597" cy="3882362"/>
          </a:xfrm>
          <a:prstGeom prst="rect">
            <a:avLst/>
          </a:prstGeom>
        </p:spPr>
      </p:pic>
    </p:spTree>
    <p:extLst>
      <p:ext uri="{BB962C8B-B14F-4D97-AF65-F5344CB8AC3E}">
        <p14:creationId xmlns:p14="http://schemas.microsoft.com/office/powerpoint/2010/main" val="265925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D9730E-9418-2F44-A773-6AD8F73CC8C6}"/>
              </a:ext>
            </a:extLst>
          </p:cNvPr>
          <p:cNvSpPr>
            <a:spLocks noGrp="1"/>
          </p:cNvSpPr>
          <p:nvPr>
            <p:ph type="title"/>
          </p:nvPr>
        </p:nvSpPr>
        <p:spPr>
          <a:xfrm>
            <a:off x="6758956" y="768350"/>
            <a:ext cx="3183556" cy="1320800"/>
          </a:xfrm>
        </p:spPr>
        <p:txBody>
          <a:bodyPr vert="horz" lIns="91440" tIns="45720" rIns="91440" bIns="45720" rtlCol="0" anchor="ctr">
            <a:normAutofit/>
          </a:bodyPr>
          <a:lstStyle/>
          <a:p>
            <a:r>
              <a:rPr lang="en-US" b="1"/>
              <a:t>EDA</a:t>
            </a:r>
            <a:br>
              <a:rPr lang="en-US" b="1"/>
            </a:br>
            <a:endParaRPr lang="en-US" dirty="0"/>
          </a:p>
        </p:txBody>
      </p:sp>
      <p:sp>
        <p:nvSpPr>
          <p:cNvPr id="5" name="Title 1">
            <a:extLst>
              <a:ext uri="{FF2B5EF4-FFF2-40B4-BE49-F238E27FC236}">
                <a16:creationId xmlns:a16="http://schemas.microsoft.com/office/drawing/2014/main" id="{682EE98A-3534-304E-B31C-1FA1545958E4}"/>
              </a:ext>
            </a:extLst>
          </p:cNvPr>
          <p:cNvSpPr txBox="1">
            <a:spLocks/>
          </p:cNvSpPr>
          <p:nvPr/>
        </p:nvSpPr>
        <p:spPr>
          <a:xfrm>
            <a:off x="6758956" y="1754266"/>
            <a:ext cx="3176589" cy="3880773"/>
          </a:xfrm>
          <a:prstGeom prst="rect">
            <a:avLst/>
          </a:prstGeom>
        </p:spPr>
        <p:txBody>
          <a:bodyPr vert="horz" lIns="91440" tIns="45720" rIns="91440" bIns="45720" rtlCol="0">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Bef>
                <a:spcPts val="1000"/>
              </a:spcBef>
              <a:buClr>
                <a:schemeClr val="accent1"/>
              </a:buClr>
              <a:buSzPct val="80000"/>
              <a:buFont typeface="Wingdings 3" charset="2"/>
              <a:buChar char=""/>
            </a:pPr>
            <a:r>
              <a:rPr lang="en-US" sz="1700" b="1">
                <a:solidFill>
                  <a:schemeClr val="tx1">
                    <a:lumMod val="75000"/>
                    <a:lumOff val="25000"/>
                  </a:schemeClr>
                </a:solidFill>
                <a:latin typeface="+mn-lt"/>
                <a:ea typeface="+mn-ea"/>
                <a:cs typeface="+mn-cs"/>
              </a:rPr>
              <a:t>Total number of publications as a function of year</a:t>
            </a:r>
          </a:p>
          <a:p>
            <a:pPr>
              <a:lnSpc>
                <a:spcPct val="90000"/>
              </a:lnSpc>
              <a:spcBef>
                <a:spcPts val="1000"/>
              </a:spcBef>
              <a:buClr>
                <a:schemeClr val="accent1"/>
              </a:buClr>
              <a:buSzPct val="80000"/>
              <a:buFont typeface="Wingdings 3" charset="2"/>
              <a:buChar char=""/>
            </a:pPr>
            <a:endParaRPr lang="en-US" sz="1700" b="1">
              <a:solidFill>
                <a:schemeClr val="tx1">
                  <a:lumMod val="75000"/>
                  <a:lumOff val="25000"/>
                </a:schemeClr>
              </a:solidFill>
              <a:latin typeface="+mn-lt"/>
              <a:ea typeface="+mn-ea"/>
              <a:cs typeface="+mn-cs"/>
            </a:endParaRPr>
          </a:p>
          <a:p>
            <a:pPr>
              <a:lnSpc>
                <a:spcPct val="90000"/>
              </a:lnSpc>
              <a:spcBef>
                <a:spcPts val="1000"/>
              </a:spcBef>
              <a:buClr>
                <a:schemeClr val="accent1"/>
              </a:buClr>
              <a:buSzPct val="80000"/>
              <a:buFont typeface="Wingdings 3" charset="2"/>
              <a:buChar char=""/>
            </a:pPr>
            <a:r>
              <a:rPr lang="en-US" sz="1700">
                <a:solidFill>
                  <a:schemeClr val="tx1">
                    <a:lumMod val="75000"/>
                    <a:lumOff val="25000"/>
                  </a:schemeClr>
                </a:solidFill>
                <a:latin typeface="+mn-lt"/>
                <a:ea typeface="+mn-ea"/>
                <a:cs typeface="+mn-cs"/>
              </a:rPr>
              <a:t>Seems like there is a huge jump in the late 70's when personal computers entered the market. Another jump when the internet became popular, and it seems to be growing exponentially</a:t>
            </a:r>
            <a:br>
              <a:rPr lang="en-US" sz="1700" b="1">
                <a:solidFill>
                  <a:schemeClr val="tx1">
                    <a:lumMod val="75000"/>
                    <a:lumOff val="25000"/>
                  </a:schemeClr>
                </a:solidFill>
                <a:latin typeface="+mn-lt"/>
                <a:ea typeface="+mn-ea"/>
                <a:cs typeface="+mn-cs"/>
              </a:rPr>
            </a:br>
            <a:endParaRPr lang="en-US" sz="1700" dirty="0">
              <a:solidFill>
                <a:schemeClr val="tx1">
                  <a:lumMod val="75000"/>
                  <a:lumOff val="25000"/>
                </a:schemeClr>
              </a:solidFill>
              <a:latin typeface="+mn-lt"/>
              <a:ea typeface="+mn-ea"/>
              <a:cs typeface="+mn-cs"/>
            </a:endParaRPr>
          </a:p>
        </p:txBody>
      </p:sp>
      <p:pic>
        <p:nvPicPr>
          <p:cNvPr id="4" name="Picture 3">
            <a:extLst>
              <a:ext uri="{FF2B5EF4-FFF2-40B4-BE49-F238E27FC236}">
                <a16:creationId xmlns:a16="http://schemas.microsoft.com/office/drawing/2014/main" id="{00FE0BF1-B1A0-DC4D-9F1A-07DF80680626}"/>
              </a:ext>
            </a:extLst>
          </p:cNvPr>
          <p:cNvPicPr>
            <a:picLocks noChangeAspect="1"/>
          </p:cNvPicPr>
          <p:nvPr/>
        </p:nvPicPr>
        <p:blipFill>
          <a:blip r:embed="rId2"/>
          <a:stretch>
            <a:fillRect/>
          </a:stretch>
        </p:blipFill>
        <p:spPr>
          <a:xfrm>
            <a:off x="93213" y="928688"/>
            <a:ext cx="6350450" cy="4343400"/>
          </a:xfrm>
          <a:prstGeom prst="rect">
            <a:avLst/>
          </a:prstGeom>
        </p:spPr>
      </p:pic>
    </p:spTree>
    <p:extLst>
      <p:ext uri="{BB962C8B-B14F-4D97-AF65-F5344CB8AC3E}">
        <p14:creationId xmlns:p14="http://schemas.microsoft.com/office/powerpoint/2010/main" val="58543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455B-0D16-0942-BC8B-4A87554810AB}"/>
              </a:ext>
            </a:extLst>
          </p:cNvPr>
          <p:cNvSpPr>
            <a:spLocks noGrp="1"/>
          </p:cNvSpPr>
          <p:nvPr>
            <p:ph type="title"/>
          </p:nvPr>
        </p:nvSpPr>
        <p:spPr>
          <a:xfrm>
            <a:off x="677334" y="609600"/>
            <a:ext cx="8596668" cy="1320800"/>
          </a:xfrm>
        </p:spPr>
        <p:txBody>
          <a:bodyPr>
            <a:normAutofit/>
          </a:bodyPr>
          <a:lstStyle/>
          <a:p>
            <a:r>
              <a:rPr lang="en-US" dirty="0"/>
              <a:t>Recommender system</a:t>
            </a:r>
          </a:p>
        </p:txBody>
      </p:sp>
      <p:graphicFrame>
        <p:nvGraphicFramePr>
          <p:cNvPr id="5" name="Content Placeholder 2">
            <a:extLst>
              <a:ext uri="{FF2B5EF4-FFF2-40B4-BE49-F238E27FC236}">
                <a16:creationId xmlns:a16="http://schemas.microsoft.com/office/drawing/2014/main" id="{1E2E5C95-F283-4BF8-A737-AD526064C3F2}"/>
              </a:ext>
            </a:extLst>
          </p:cNvPr>
          <p:cNvGraphicFramePr>
            <a:graphicFrameLocks noGrp="1"/>
          </p:cNvGraphicFramePr>
          <p:nvPr>
            <p:ph idx="1"/>
            <p:extLst>
              <p:ext uri="{D42A27DB-BD31-4B8C-83A1-F6EECF244321}">
                <p14:modId xmlns:p14="http://schemas.microsoft.com/office/powerpoint/2010/main" val="1629377181"/>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6493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9CC2-3223-6D49-94C3-1576A7FB4947}"/>
              </a:ext>
            </a:extLst>
          </p:cNvPr>
          <p:cNvSpPr>
            <a:spLocks noGrp="1"/>
          </p:cNvSpPr>
          <p:nvPr>
            <p:ph type="title"/>
          </p:nvPr>
        </p:nvSpPr>
        <p:spPr>
          <a:xfrm>
            <a:off x="557561" y="2071688"/>
            <a:ext cx="4248615" cy="3571352"/>
          </a:xfrm>
        </p:spPr>
        <p:txBody>
          <a:bodyPr anchor="ctr">
            <a:noAutofit/>
          </a:bodyPr>
          <a:lstStyle/>
          <a:p>
            <a:br>
              <a:rPr lang="en-US" sz="2000" b="1" dirty="0"/>
            </a:br>
            <a:br>
              <a:rPr lang="en-US" sz="2000" b="1" dirty="0"/>
            </a:br>
            <a:r>
              <a:rPr lang="en-US" sz="2000" b="1" dirty="0"/>
              <a:t>Performance metric – checking if random abstracts selected from google scholar will recommend the original publication.  Also checked a few of my own publications</a:t>
            </a:r>
            <a:br>
              <a:rPr lang="en-US" sz="2000" b="1" dirty="0"/>
            </a:br>
            <a:br>
              <a:rPr lang="en-US" sz="2000" b="1" dirty="0"/>
            </a:br>
            <a:r>
              <a:rPr lang="en-US" sz="2000" b="1" dirty="0"/>
              <a:t>Best results were obtained from doc2vec</a:t>
            </a:r>
            <a:br>
              <a:rPr lang="en-US" sz="2000" b="1" dirty="0"/>
            </a:br>
            <a:br>
              <a:rPr lang="en-US" sz="2000" b="1" dirty="0"/>
            </a:br>
            <a:endParaRPr lang="en-US" sz="2000" dirty="0"/>
          </a:p>
        </p:txBody>
      </p:sp>
      <p:sp>
        <p:nvSpPr>
          <p:cNvPr id="3" name="Content Placeholder 2">
            <a:extLst>
              <a:ext uri="{FF2B5EF4-FFF2-40B4-BE49-F238E27FC236}">
                <a16:creationId xmlns:a16="http://schemas.microsoft.com/office/drawing/2014/main" id="{729B097F-5FDE-B84C-9BFE-9EB7D07B9B3C}"/>
              </a:ext>
            </a:extLst>
          </p:cNvPr>
          <p:cNvSpPr>
            <a:spLocks noGrp="1"/>
          </p:cNvSpPr>
          <p:nvPr>
            <p:ph idx="1"/>
          </p:nvPr>
        </p:nvSpPr>
        <p:spPr>
          <a:xfrm>
            <a:off x="6193362" y="1683834"/>
            <a:ext cx="6341016" cy="1745166"/>
          </a:xfrm>
        </p:spPr>
        <p:txBody>
          <a:bodyPr anchor="ctr">
            <a:normAutofit/>
          </a:bodyPr>
          <a:lstStyle/>
          <a:p>
            <a:pPr>
              <a:lnSpc>
                <a:spcPct val="90000"/>
              </a:lnSpc>
            </a:pPr>
            <a:r>
              <a:rPr lang="en-US" dirty="0"/>
              <a:t>TF/IDF</a:t>
            </a:r>
          </a:p>
          <a:p>
            <a:pPr>
              <a:lnSpc>
                <a:spcPct val="90000"/>
              </a:lnSpc>
            </a:pPr>
            <a:r>
              <a:rPr lang="en-US" dirty="0"/>
              <a:t>word2vec</a:t>
            </a:r>
          </a:p>
          <a:p>
            <a:pPr>
              <a:lnSpc>
                <a:spcPct val="90000"/>
              </a:lnSpc>
            </a:pPr>
            <a:r>
              <a:rPr lang="en-US" dirty="0"/>
              <a:t>glove</a:t>
            </a:r>
          </a:p>
          <a:p>
            <a:pPr marL="0" indent="0">
              <a:lnSpc>
                <a:spcPct val="90000"/>
              </a:lnSpc>
              <a:buNone/>
            </a:pPr>
            <a:br>
              <a:rPr lang="en-US" dirty="0"/>
            </a:br>
            <a:endParaRPr lang="en-US" dirty="0"/>
          </a:p>
        </p:txBody>
      </p:sp>
      <p:sp>
        <p:nvSpPr>
          <p:cNvPr id="8" name="Content Placeholder 2">
            <a:extLst>
              <a:ext uri="{FF2B5EF4-FFF2-40B4-BE49-F238E27FC236}">
                <a16:creationId xmlns:a16="http://schemas.microsoft.com/office/drawing/2014/main" id="{46DD5AD2-3831-1A44-B29E-466F39904CC6}"/>
              </a:ext>
            </a:extLst>
          </p:cNvPr>
          <p:cNvSpPr txBox="1">
            <a:spLocks/>
          </p:cNvSpPr>
          <p:nvPr/>
        </p:nvSpPr>
        <p:spPr>
          <a:xfrm>
            <a:off x="6193362" y="4355252"/>
            <a:ext cx="6341016" cy="174516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en-US" dirty="0"/>
              <a:t>Doc2vec</a:t>
            </a:r>
          </a:p>
          <a:p>
            <a:pPr>
              <a:lnSpc>
                <a:spcPct val="90000"/>
              </a:lnSpc>
            </a:pPr>
            <a:r>
              <a:rPr lang="en-US" dirty="0"/>
              <a:t>LDA</a:t>
            </a:r>
          </a:p>
          <a:p>
            <a:pPr>
              <a:lnSpc>
                <a:spcPct val="90000"/>
              </a:lnSpc>
            </a:pPr>
            <a:endParaRPr lang="en-US" dirty="0"/>
          </a:p>
          <a:p>
            <a:pPr marL="0" indent="0">
              <a:lnSpc>
                <a:spcPct val="90000"/>
              </a:lnSpc>
              <a:buFont typeface="Wingdings 3" charset="2"/>
              <a:buNone/>
            </a:pPr>
            <a:br>
              <a:rPr lang="en-US" dirty="0"/>
            </a:br>
            <a:endParaRPr lang="en-US" dirty="0"/>
          </a:p>
        </p:txBody>
      </p:sp>
      <p:sp>
        <p:nvSpPr>
          <p:cNvPr id="9" name="Title 1">
            <a:extLst>
              <a:ext uri="{FF2B5EF4-FFF2-40B4-BE49-F238E27FC236}">
                <a16:creationId xmlns:a16="http://schemas.microsoft.com/office/drawing/2014/main" id="{9D78E6D6-C617-1E48-9922-91BC4B832A7E}"/>
              </a:ext>
            </a:extLst>
          </p:cNvPr>
          <p:cNvSpPr txBox="1">
            <a:spLocks/>
          </p:cNvSpPr>
          <p:nvPr/>
        </p:nvSpPr>
        <p:spPr>
          <a:xfrm>
            <a:off x="6193362" y="443351"/>
            <a:ext cx="3629823" cy="124048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b="1" dirty="0">
                <a:solidFill>
                  <a:schemeClr val="accent2"/>
                </a:solidFill>
              </a:rPr>
              <a:t>Document is represented as mean of word vectors</a:t>
            </a:r>
            <a:endParaRPr lang="en-US" sz="2000" dirty="0">
              <a:solidFill>
                <a:schemeClr val="accent2"/>
              </a:solidFill>
            </a:endParaRPr>
          </a:p>
        </p:txBody>
      </p:sp>
      <p:sp>
        <p:nvSpPr>
          <p:cNvPr id="13" name="Title 1">
            <a:extLst>
              <a:ext uri="{FF2B5EF4-FFF2-40B4-BE49-F238E27FC236}">
                <a16:creationId xmlns:a16="http://schemas.microsoft.com/office/drawing/2014/main" id="{A508D5E7-C4B8-724F-AEDF-8DC9B14D56A8}"/>
              </a:ext>
            </a:extLst>
          </p:cNvPr>
          <p:cNvSpPr txBox="1">
            <a:spLocks/>
          </p:cNvSpPr>
          <p:nvPr/>
        </p:nvSpPr>
        <p:spPr>
          <a:xfrm>
            <a:off x="6193362" y="3014707"/>
            <a:ext cx="3629823" cy="124048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b="1" dirty="0">
                <a:solidFill>
                  <a:schemeClr val="accent2"/>
                </a:solidFill>
              </a:rPr>
              <a:t>The embedding is computed for the complete document</a:t>
            </a:r>
            <a:endParaRPr lang="en-US" sz="2000" dirty="0">
              <a:solidFill>
                <a:schemeClr val="accent2"/>
              </a:solidFill>
            </a:endParaRPr>
          </a:p>
        </p:txBody>
      </p:sp>
      <p:sp>
        <p:nvSpPr>
          <p:cNvPr id="10" name="Title 1">
            <a:extLst>
              <a:ext uri="{FF2B5EF4-FFF2-40B4-BE49-F238E27FC236}">
                <a16:creationId xmlns:a16="http://schemas.microsoft.com/office/drawing/2014/main" id="{34BC25C3-B351-7148-B165-31CBE5A011C2}"/>
              </a:ext>
            </a:extLst>
          </p:cNvPr>
          <p:cNvSpPr txBox="1">
            <a:spLocks/>
          </p:cNvSpPr>
          <p:nvPr/>
        </p:nvSpPr>
        <p:spPr>
          <a:xfrm>
            <a:off x="307003" y="395046"/>
            <a:ext cx="5886359"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t>Different Methods For Calculating Document Embedding</a:t>
            </a:r>
            <a:endParaRPr lang="en-US" sz="2800" dirty="0"/>
          </a:p>
        </p:txBody>
      </p:sp>
    </p:spTree>
    <p:extLst>
      <p:ext uri="{BB962C8B-B14F-4D97-AF65-F5344CB8AC3E}">
        <p14:creationId xmlns:p14="http://schemas.microsoft.com/office/powerpoint/2010/main" val="288755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501B3E-A684-E149-A9FF-55A3FCA9AB53}"/>
              </a:ext>
            </a:extLst>
          </p:cNvPr>
          <p:cNvSpPr>
            <a:spLocks noGrp="1"/>
          </p:cNvSpPr>
          <p:nvPr>
            <p:ph type="title"/>
          </p:nvPr>
        </p:nvSpPr>
        <p:spPr>
          <a:xfrm>
            <a:off x="677334" y="609600"/>
            <a:ext cx="8596668" cy="1320800"/>
          </a:xfrm>
        </p:spPr>
        <p:txBody>
          <a:bodyPr>
            <a:normAutofit/>
          </a:bodyPr>
          <a:lstStyle/>
          <a:p>
            <a:r>
              <a:rPr lang="en-US" dirty="0"/>
              <a:t>Paragraph Distance</a:t>
            </a:r>
          </a:p>
        </p:txBody>
      </p:sp>
      <p:pic>
        <p:nvPicPr>
          <p:cNvPr id="6" name="Picture 5">
            <a:extLst>
              <a:ext uri="{FF2B5EF4-FFF2-40B4-BE49-F238E27FC236}">
                <a16:creationId xmlns:a16="http://schemas.microsoft.com/office/drawing/2014/main" id="{48E25F74-1EAE-604E-865E-E9EB67C684BB}"/>
              </a:ext>
            </a:extLst>
          </p:cNvPr>
          <p:cNvPicPr>
            <a:picLocks noChangeAspect="1"/>
          </p:cNvPicPr>
          <p:nvPr/>
        </p:nvPicPr>
        <p:blipFill>
          <a:blip r:embed="rId2"/>
          <a:stretch>
            <a:fillRect/>
          </a:stretch>
        </p:blipFill>
        <p:spPr>
          <a:xfrm>
            <a:off x="4557441" y="1930400"/>
            <a:ext cx="4943398" cy="3653816"/>
          </a:xfrm>
          <a:prstGeom prst="rect">
            <a:avLst/>
          </a:prstGeom>
        </p:spPr>
      </p:pic>
      <p:sp>
        <p:nvSpPr>
          <p:cNvPr id="7" name="Title 1">
            <a:extLst>
              <a:ext uri="{FF2B5EF4-FFF2-40B4-BE49-F238E27FC236}">
                <a16:creationId xmlns:a16="http://schemas.microsoft.com/office/drawing/2014/main" id="{722321D4-1A91-D140-83DD-38E399AAEEDB}"/>
              </a:ext>
            </a:extLst>
          </p:cNvPr>
          <p:cNvSpPr txBox="1">
            <a:spLocks/>
          </p:cNvSpPr>
          <p:nvPr/>
        </p:nvSpPr>
        <p:spPr>
          <a:xfrm>
            <a:off x="566853" y="1446780"/>
            <a:ext cx="4248615" cy="446388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b="1" dirty="0"/>
              <a:t>Scatter plot of the three most most important components of the PCA for five randomly selected publications from three different journals:</a:t>
            </a:r>
          </a:p>
          <a:p>
            <a:r>
              <a:rPr lang="en-US" sz="1400" b="1" dirty="0"/>
              <a:t>	Physical review letters(yellow)</a:t>
            </a:r>
          </a:p>
          <a:p>
            <a:r>
              <a:rPr lang="en-US" sz="1400" b="1" dirty="0"/>
              <a:t>	Applied health economics and health 	policy(purple)</a:t>
            </a:r>
          </a:p>
          <a:p>
            <a:r>
              <a:rPr lang="en-US" sz="1400" b="1" dirty="0"/>
              <a:t>	Molecular and cellular biology</a:t>
            </a:r>
          </a:p>
          <a:p>
            <a:r>
              <a:rPr lang="en-US" sz="1800" b="1" dirty="0"/>
              <a:t>	 </a:t>
            </a:r>
            <a:br>
              <a:rPr lang="en-US" sz="1800" b="1" dirty="0"/>
            </a:br>
            <a:r>
              <a:rPr lang="en-US" sz="1400" b="1" dirty="0"/>
              <a:t>Two components did not show significate clustering</a:t>
            </a:r>
            <a:br>
              <a:rPr lang="en-US" sz="1400" b="1" dirty="0"/>
            </a:br>
            <a:br>
              <a:rPr lang="en-US" sz="1400" b="1" dirty="0"/>
            </a:br>
            <a:r>
              <a:rPr lang="en-US" sz="1400" b="1" dirty="0"/>
              <a:t>While we can see some clustering it is also seems that there is a scatter of topics within each publication</a:t>
            </a:r>
            <a:br>
              <a:rPr lang="en-US" sz="1800" b="1" dirty="0"/>
            </a:br>
            <a:br>
              <a:rPr lang="en-US" sz="1800" b="1" dirty="0"/>
            </a:br>
            <a:endParaRPr lang="en-US" sz="1800" dirty="0"/>
          </a:p>
        </p:txBody>
      </p:sp>
    </p:spTree>
    <p:extLst>
      <p:ext uri="{BB962C8B-B14F-4D97-AF65-F5344CB8AC3E}">
        <p14:creationId xmlns:p14="http://schemas.microsoft.com/office/powerpoint/2010/main" val="2324369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00D9-2A76-134F-9191-6DB0779EA9CC}"/>
              </a:ext>
            </a:extLst>
          </p:cNvPr>
          <p:cNvSpPr>
            <a:spLocks noGrp="1"/>
          </p:cNvSpPr>
          <p:nvPr>
            <p:ph type="title"/>
          </p:nvPr>
        </p:nvSpPr>
        <p:spPr/>
        <p:txBody>
          <a:bodyPr/>
          <a:lstStyle/>
          <a:p>
            <a:r>
              <a:rPr lang="en-US" dirty="0"/>
              <a:t>The final product</a:t>
            </a:r>
            <a:br>
              <a:rPr lang="en-US" dirty="0"/>
            </a:br>
            <a:r>
              <a:rPr lang="en-US" sz="2000" dirty="0"/>
              <a:t>Website which will recommend journals for publication based on submitted abstract</a:t>
            </a:r>
            <a:endParaRPr lang="en-US" dirty="0"/>
          </a:p>
        </p:txBody>
      </p:sp>
      <p:pic>
        <p:nvPicPr>
          <p:cNvPr id="6" name="Picture 5">
            <a:extLst>
              <a:ext uri="{FF2B5EF4-FFF2-40B4-BE49-F238E27FC236}">
                <a16:creationId xmlns:a16="http://schemas.microsoft.com/office/drawing/2014/main" id="{74F162A5-C2BD-6E4F-9800-D8477A438C19}"/>
              </a:ext>
            </a:extLst>
          </p:cNvPr>
          <p:cNvPicPr>
            <a:picLocks noChangeAspect="1"/>
          </p:cNvPicPr>
          <p:nvPr/>
        </p:nvPicPr>
        <p:blipFill>
          <a:blip r:embed="rId2"/>
          <a:stretch>
            <a:fillRect/>
          </a:stretch>
        </p:blipFill>
        <p:spPr>
          <a:xfrm>
            <a:off x="1283436" y="2467934"/>
            <a:ext cx="6403327" cy="3780466"/>
          </a:xfrm>
          <a:prstGeom prst="rect">
            <a:avLst/>
          </a:prstGeom>
        </p:spPr>
      </p:pic>
    </p:spTree>
    <p:extLst>
      <p:ext uri="{BB962C8B-B14F-4D97-AF65-F5344CB8AC3E}">
        <p14:creationId xmlns:p14="http://schemas.microsoft.com/office/powerpoint/2010/main" val="17550967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otalTime>960</TotalTime>
  <Words>526</Words>
  <Application>Microsoft Macintosh PowerPoint</Application>
  <PresentationFormat>Widescreen</PresentationFormat>
  <Paragraphs>48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Wingdings 3</vt:lpstr>
      <vt:lpstr>Facet</vt:lpstr>
      <vt:lpstr>Recommended Journals for Publication Based on Paper Abstract. </vt:lpstr>
      <vt:lpstr>Overview </vt:lpstr>
      <vt:lpstr>Dataset </vt:lpstr>
      <vt:lpstr>EDA </vt:lpstr>
      <vt:lpstr>EDA </vt:lpstr>
      <vt:lpstr>Recommender system</vt:lpstr>
      <vt:lpstr>  Performance metric – checking if random abstracts selected from google scholar will recommend the original publication.  Also checked a few of my own publications  Best results were obtained from doc2vec  </vt:lpstr>
      <vt:lpstr>Paragraph Distance</vt:lpstr>
      <vt:lpstr>The final product Website which will recommend journals for publication based on submitted abstract</vt:lpstr>
      <vt:lpstr>The final product Testing on one of my own papers, the results are the exact ones I would consider publishing at</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Itay Barel</dc:creator>
  <cp:lastModifiedBy>Itay Barel</cp:lastModifiedBy>
  <cp:revision>8</cp:revision>
  <dcterms:created xsi:type="dcterms:W3CDTF">2019-04-16T22:37:10Z</dcterms:created>
  <dcterms:modified xsi:type="dcterms:W3CDTF">2019-04-18T07:57:48Z</dcterms:modified>
</cp:coreProperties>
</file>